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8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</p:sldIdLst>
  <p:sldSz cx="18288000" cy="10287000"/>
  <p:notesSz cx="6858000" cy="9144000"/>
  <p:embeddedFontLst>
    <p:embeddedFont>
      <p:font typeface="Dreaming Outloud Sans" panose="020B0604020202020204" charset="0"/>
      <p:regular r:id="rId33"/>
    </p:embeddedFont>
    <p:embeddedFont>
      <p:font typeface="Scripter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1" d="100"/>
          <a:sy n="31" d="100"/>
        </p:scale>
        <p:origin x="1056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svg"/><Relationship Id="rId7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svg"/><Relationship Id="rId7" Type="http://schemas.openxmlformats.org/officeDocument/2006/relationships/image" Target="../media/image7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54.svg"/><Relationship Id="rId5" Type="http://schemas.openxmlformats.org/officeDocument/2006/relationships/image" Target="../media/image75.svg"/><Relationship Id="rId10" Type="http://schemas.openxmlformats.org/officeDocument/2006/relationships/image" Target="../media/image53.png"/><Relationship Id="rId4" Type="http://schemas.openxmlformats.org/officeDocument/2006/relationships/image" Target="../media/image74.png"/><Relationship Id="rId9" Type="http://schemas.openxmlformats.org/officeDocument/2006/relationships/image" Target="../media/image7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svg"/><Relationship Id="rId7" Type="http://schemas.openxmlformats.org/officeDocument/2006/relationships/image" Target="../media/image5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703365" y="1955776"/>
            <a:ext cx="2010783" cy="1895163"/>
          </a:xfrm>
          <a:custGeom>
            <a:avLst/>
            <a:gdLst/>
            <a:ahLst/>
            <a:cxnLst/>
            <a:rect l="l" t="t" r="r" b="b"/>
            <a:pathLst>
              <a:path w="2010783" h="1895163">
                <a:moveTo>
                  <a:pt x="0" y="0"/>
                </a:moveTo>
                <a:lnTo>
                  <a:pt x="2010783" y="0"/>
                </a:lnTo>
                <a:lnTo>
                  <a:pt x="2010783" y="1895162"/>
                </a:lnTo>
                <a:lnTo>
                  <a:pt x="0" y="1895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35906" flipH="1">
            <a:off x="2057507" y="6676763"/>
            <a:ext cx="1239892" cy="2802015"/>
          </a:xfrm>
          <a:custGeom>
            <a:avLst/>
            <a:gdLst/>
            <a:ahLst/>
            <a:cxnLst/>
            <a:rect l="l" t="t" r="r" b="b"/>
            <a:pathLst>
              <a:path w="1239892" h="2802015">
                <a:moveTo>
                  <a:pt x="1239892" y="0"/>
                </a:moveTo>
                <a:lnTo>
                  <a:pt x="0" y="0"/>
                </a:lnTo>
                <a:lnTo>
                  <a:pt x="0" y="2802015"/>
                </a:lnTo>
                <a:lnTo>
                  <a:pt x="1239892" y="2802015"/>
                </a:lnTo>
                <a:lnTo>
                  <a:pt x="1239892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623284" y="6752770"/>
            <a:ext cx="7041433" cy="153631"/>
          </a:xfrm>
          <a:custGeom>
            <a:avLst/>
            <a:gdLst/>
            <a:ahLst/>
            <a:cxnLst/>
            <a:rect l="l" t="t" r="r" b="b"/>
            <a:pathLst>
              <a:path w="7041433" h="153631">
                <a:moveTo>
                  <a:pt x="0" y="0"/>
                </a:moveTo>
                <a:lnTo>
                  <a:pt x="7041432" y="0"/>
                </a:lnTo>
                <a:lnTo>
                  <a:pt x="7041432" y="153631"/>
                </a:lnTo>
                <a:lnTo>
                  <a:pt x="0" y="1536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4254379"/>
            <a:ext cx="16230600" cy="1606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457"/>
              </a:lnSpc>
              <a:spcBef>
                <a:spcPct val="0"/>
              </a:spcBef>
            </a:pPr>
            <a:r>
              <a:rPr lang="en-US" sz="8897" spc="266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AI SKIN Analyzer</a:t>
            </a:r>
          </a:p>
        </p:txBody>
      </p:sp>
      <p:sp>
        <p:nvSpPr>
          <p:cNvPr id="8" name="Freeform 8"/>
          <p:cNvSpPr/>
          <p:nvPr/>
        </p:nvSpPr>
        <p:spPr>
          <a:xfrm rot="1667639">
            <a:off x="13754500" y="7134108"/>
            <a:ext cx="3908513" cy="4248384"/>
          </a:xfrm>
          <a:custGeom>
            <a:avLst/>
            <a:gdLst/>
            <a:ahLst/>
            <a:cxnLst/>
            <a:rect l="l" t="t" r="r" b="b"/>
            <a:pathLst>
              <a:path w="3908513" h="4248384">
                <a:moveTo>
                  <a:pt x="0" y="0"/>
                </a:moveTo>
                <a:lnTo>
                  <a:pt x="3908513" y="0"/>
                </a:lnTo>
                <a:lnTo>
                  <a:pt x="3908513" y="4248384"/>
                </a:lnTo>
                <a:lnTo>
                  <a:pt x="0" y="42483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832802">
            <a:off x="-1026697" y="-670658"/>
            <a:ext cx="3761891" cy="3618255"/>
          </a:xfrm>
          <a:custGeom>
            <a:avLst/>
            <a:gdLst/>
            <a:ahLst/>
            <a:cxnLst/>
            <a:rect l="l" t="t" r="r" b="b"/>
            <a:pathLst>
              <a:path w="3761891" h="3618255">
                <a:moveTo>
                  <a:pt x="0" y="0"/>
                </a:moveTo>
                <a:lnTo>
                  <a:pt x="3761892" y="0"/>
                </a:lnTo>
                <a:lnTo>
                  <a:pt x="3761892" y="3618256"/>
                </a:lnTo>
                <a:lnTo>
                  <a:pt x="0" y="361825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1971910">
            <a:off x="15179716" y="6983689"/>
            <a:ext cx="1058081" cy="1178025"/>
          </a:xfrm>
          <a:custGeom>
            <a:avLst/>
            <a:gdLst/>
            <a:ahLst/>
            <a:cxnLst/>
            <a:rect l="l" t="t" r="r" b="b"/>
            <a:pathLst>
              <a:path w="1058081" h="1178025">
                <a:moveTo>
                  <a:pt x="0" y="0"/>
                </a:moveTo>
                <a:lnTo>
                  <a:pt x="1058081" y="0"/>
                </a:lnTo>
                <a:lnTo>
                  <a:pt x="1058081" y="1178026"/>
                </a:lnTo>
                <a:lnTo>
                  <a:pt x="0" y="11780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2947793" y="123493"/>
            <a:ext cx="1007822" cy="905207"/>
          </a:xfrm>
          <a:custGeom>
            <a:avLst/>
            <a:gdLst/>
            <a:ahLst/>
            <a:cxnLst/>
            <a:rect l="l" t="t" r="r" b="b"/>
            <a:pathLst>
              <a:path w="1007822" h="905207">
                <a:moveTo>
                  <a:pt x="0" y="0"/>
                </a:moveTo>
                <a:lnTo>
                  <a:pt x="1007822" y="0"/>
                </a:lnTo>
                <a:lnTo>
                  <a:pt x="1007822" y="905207"/>
                </a:lnTo>
                <a:lnTo>
                  <a:pt x="0" y="9052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rot="-901400">
            <a:off x="3084735" y="4080077"/>
            <a:ext cx="540375" cy="535463"/>
          </a:xfrm>
          <a:custGeom>
            <a:avLst/>
            <a:gdLst/>
            <a:ahLst/>
            <a:cxnLst/>
            <a:rect l="l" t="t" r="r" b="b"/>
            <a:pathLst>
              <a:path w="540375" h="535463">
                <a:moveTo>
                  <a:pt x="0" y="0"/>
                </a:moveTo>
                <a:lnTo>
                  <a:pt x="540375" y="0"/>
                </a:lnTo>
                <a:lnTo>
                  <a:pt x="540375" y="535463"/>
                </a:lnTo>
                <a:lnTo>
                  <a:pt x="0" y="5354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3584635" y="5867133"/>
            <a:ext cx="1111873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u="none" strike="noStrike" spc="15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for Skin health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450443" y="8210147"/>
            <a:ext cx="6213426" cy="1965702"/>
          </a:xfrm>
          <a:custGeom>
            <a:avLst/>
            <a:gdLst/>
            <a:ahLst/>
            <a:cxnLst/>
            <a:rect l="l" t="t" r="r" b="b"/>
            <a:pathLst>
              <a:path w="6213426" h="1965702">
                <a:moveTo>
                  <a:pt x="0" y="0"/>
                </a:moveTo>
                <a:lnTo>
                  <a:pt x="6213426" y="0"/>
                </a:lnTo>
                <a:lnTo>
                  <a:pt x="6213426" y="1965702"/>
                </a:lnTo>
                <a:lnTo>
                  <a:pt x="0" y="196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8097" y="2158124"/>
            <a:ext cx="9919044" cy="5214451"/>
          </a:xfrm>
          <a:custGeom>
            <a:avLst/>
            <a:gdLst/>
            <a:ahLst/>
            <a:cxnLst/>
            <a:rect l="l" t="t" r="r" b="b"/>
            <a:pathLst>
              <a:path w="9919044" h="5214451">
                <a:moveTo>
                  <a:pt x="0" y="0"/>
                </a:moveTo>
                <a:lnTo>
                  <a:pt x="9919045" y="0"/>
                </a:lnTo>
                <a:lnTo>
                  <a:pt x="9919045" y="5214451"/>
                </a:lnTo>
                <a:lnTo>
                  <a:pt x="0" y="5214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85374" y="1881624"/>
            <a:ext cx="7066399" cy="5922704"/>
          </a:xfrm>
          <a:custGeom>
            <a:avLst/>
            <a:gdLst/>
            <a:ahLst/>
            <a:cxnLst/>
            <a:rect l="l" t="t" r="r" b="b"/>
            <a:pathLst>
              <a:path w="7066399" h="5922704">
                <a:moveTo>
                  <a:pt x="0" y="0"/>
                </a:moveTo>
                <a:lnTo>
                  <a:pt x="7066399" y="0"/>
                </a:lnTo>
                <a:lnTo>
                  <a:pt x="7066399" y="5922704"/>
                </a:lnTo>
                <a:lnTo>
                  <a:pt x="0" y="59227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46063" y="850642"/>
            <a:ext cx="1358186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u="none" strike="noStrike" spc="125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Confusion Matrix &amp; Classification Report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542465" y="-4314230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3"/>
                </a:lnTo>
                <a:lnTo>
                  <a:pt x="14460520" y="15475683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68971" y="893053"/>
            <a:ext cx="14303754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VGG16 Model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253" y="2032534"/>
            <a:ext cx="16692776" cy="560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Base Model: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Pretrained VGG16 used as feature extractor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All base layers frozen (not trainable)</a:t>
            </a:r>
          </a:p>
          <a:p>
            <a:pPr algn="ctr">
              <a:lnSpc>
                <a:spcPts val="5599"/>
              </a:lnSpc>
            </a:pPr>
            <a:endParaRPr lang="en-US" sz="3999" spc="119">
              <a:solidFill>
                <a:srgbClr val="692937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Custom Dense Head: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Flatten → Dense 512 → ReLU → BatchNorm → Dropout 0.5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Dense 128 → ReLU → BatchNorm → Dropout 0.3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Output Dense → Softmax</a:t>
            </a:r>
          </a:p>
        </p:txBody>
      </p:sp>
      <p:sp>
        <p:nvSpPr>
          <p:cNvPr id="6" name="Freeform 6"/>
          <p:cNvSpPr/>
          <p:nvPr/>
        </p:nvSpPr>
        <p:spPr>
          <a:xfrm rot="7080841">
            <a:off x="-643384" y="-1612401"/>
            <a:ext cx="4119232" cy="3864589"/>
          </a:xfrm>
          <a:custGeom>
            <a:avLst/>
            <a:gdLst/>
            <a:ahLst/>
            <a:cxnLst/>
            <a:rect l="l" t="t" r="r" b="b"/>
            <a:pathLst>
              <a:path w="4119232" h="3864589">
                <a:moveTo>
                  <a:pt x="0" y="0"/>
                </a:moveTo>
                <a:lnTo>
                  <a:pt x="4119232" y="0"/>
                </a:lnTo>
                <a:lnTo>
                  <a:pt x="4119232" y="3864589"/>
                </a:lnTo>
                <a:lnTo>
                  <a:pt x="0" y="386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00145">
            <a:off x="14157423" y="6716653"/>
            <a:ext cx="4276907" cy="5600712"/>
          </a:xfrm>
          <a:custGeom>
            <a:avLst/>
            <a:gdLst/>
            <a:ahLst/>
            <a:cxnLst/>
            <a:rect l="l" t="t" r="r" b="b"/>
            <a:pathLst>
              <a:path w="4276907" h="5600712">
                <a:moveTo>
                  <a:pt x="0" y="0"/>
                </a:moveTo>
                <a:lnTo>
                  <a:pt x="4276908" y="0"/>
                </a:lnTo>
                <a:lnTo>
                  <a:pt x="4276908" y="5600712"/>
                </a:lnTo>
                <a:lnTo>
                  <a:pt x="0" y="56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450443" y="8210147"/>
            <a:ext cx="6213426" cy="1965702"/>
          </a:xfrm>
          <a:custGeom>
            <a:avLst/>
            <a:gdLst/>
            <a:ahLst/>
            <a:cxnLst/>
            <a:rect l="l" t="t" r="r" b="b"/>
            <a:pathLst>
              <a:path w="6213426" h="1965702">
                <a:moveTo>
                  <a:pt x="0" y="0"/>
                </a:moveTo>
                <a:lnTo>
                  <a:pt x="6213426" y="0"/>
                </a:lnTo>
                <a:lnTo>
                  <a:pt x="6213426" y="1965702"/>
                </a:lnTo>
                <a:lnTo>
                  <a:pt x="0" y="196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1152689" y="2345200"/>
            <a:ext cx="6677323" cy="5596600"/>
          </a:xfrm>
          <a:custGeom>
            <a:avLst/>
            <a:gdLst/>
            <a:ahLst/>
            <a:cxnLst/>
            <a:rect l="l" t="t" r="r" b="b"/>
            <a:pathLst>
              <a:path w="6677323" h="5596600">
                <a:moveTo>
                  <a:pt x="0" y="0"/>
                </a:moveTo>
                <a:lnTo>
                  <a:pt x="6677323" y="0"/>
                </a:lnTo>
                <a:lnTo>
                  <a:pt x="6677323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53001" y="2479267"/>
            <a:ext cx="10450547" cy="5328466"/>
          </a:xfrm>
          <a:custGeom>
            <a:avLst/>
            <a:gdLst/>
            <a:ahLst/>
            <a:cxnLst/>
            <a:rect l="l" t="t" r="r" b="b"/>
            <a:pathLst>
              <a:path w="10450547" h="5328466">
                <a:moveTo>
                  <a:pt x="0" y="0"/>
                </a:moveTo>
                <a:lnTo>
                  <a:pt x="10450547" y="0"/>
                </a:lnTo>
                <a:lnTo>
                  <a:pt x="10450547" y="5328466"/>
                </a:lnTo>
                <a:lnTo>
                  <a:pt x="0" y="53284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46063" y="850642"/>
            <a:ext cx="1358186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u="none" strike="noStrike" spc="125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Confusion Matrix &amp; Classification Report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542465" y="-4314230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3"/>
                </a:lnTo>
                <a:lnTo>
                  <a:pt x="14460520" y="15475683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68971" y="893053"/>
            <a:ext cx="14303754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ResNet50 Model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253" y="2032534"/>
            <a:ext cx="16692776" cy="489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Base Model: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Pretrained ResNet50 used as feature extractor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All base layers trainable (fine-tuning enabled)</a:t>
            </a:r>
          </a:p>
          <a:p>
            <a:pPr algn="ctr">
              <a:lnSpc>
                <a:spcPts val="5599"/>
              </a:lnSpc>
            </a:pPr>
            <a:endParaRPr lang="en-US" sz="3999" spc="119">
              <a:solidFill>
                <a:srgbClr val="692937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Custom Dense Head: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Flatten → Dense 512 → ReLU → Dropout 0.5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Output Dense → Softmax → 5 classes</a:t>
            </a:r>
          </a:p>
        </p:txBody>
      </p:sp>
      <p:sp>
        <p:nvSpPr>
          <p:cNvPr id="6" name="Freeform 6"/>
          <p:cNvSpPr/>
          <p:nvPr/>
        </p:nvSpPr>
        <p:spPr>
          <a:xfrm rot="7080841">
            <a:off x="-643384" y="-1612401"/>
            <a:ext cx="4119232" cy="3864589"/>
          </a:xfrm>
          <a:custGeom>
            <a:avLst/>
            <a:gdLst/>
            <a:ahLst/>
            <a:cxnLst/>
            <a:rect l="l" t="t" r="r" b="b"/>
            <a:pathLst>
              <a:path w="4119232" h="3864589">
                <a:moveTo>
                  <a:pt x="0" y="0"/>
                </a:moveTo>
                <a:lnTo>
                  <a:pt x="4119232" y="0"/>
                </a:lnTo>
                <a:lnTo>
                  <a:pt x="4119232" y="3864589"/>
                </a:lnTo>
                <a:lnTo>
                  <a:pt x="0" y="386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00145">
            <a:off x="14157423" y="6716653"/>
            <a:ext cx="4276907" cy="5600712"/>
          </a:xfrm>
          <a:custGeom>
            <a:avLst/>
            <a:gdLst/>
            <a:ahLst/>
            <a:cxnLst/>
            <a:rect l="l" t="t" r="r" b="b"/>
            <a:pathLst>
              <a:path w="4276907" h="5600712">
                <a:moveTo>
                  <a:pt x="0" y="0"/>
                </a:moveTo>
                <a:lnTo>
                  <a:pt x="4276908" y="0"/>
                </a:lnTo>
                <a:lnTo>
                  <a:pt x="4276908" y="5600712"/>
                </a:lnTo>
                <a:lnTo>
                  <a:pt x="0" y="56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450443" y="8210147"/>
            <a:ext cx="6213426" cy="1965702"/>
          </a:xfrm>
          <a:custGeom>
            <a:avLst/>
            <a:gdLst/>
            <a:ahLst/>
            <a:cxnLst/>
            <a:rect l="l" t="t" r="r" b="b"/>
            <a:pathLst>
              <a:path w="6213426" h="1965702">
                <a:moveTo>
                  <a:pt x="0" y="0"/>
                </a:moveTo>
                <a:lnTo>
                  <a:pt x="6213426" y="0"/>
                </a:lnTo>
                <a:lnTo>
                  <a:pt x="6213426" y="1965702"/>
                </a:lnTo>
                <a:lnTo>
                  <a:pt x="0" y="196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93697" y="2244096"/>
            <a:ext cx="9971154" cy="5280179"/>
          </a:xfrm>
          <a:custGeom>
            <a:avLst/>
            <a:gdLst/>
            <a:ahLst/>
            <a:cxnLst/>
            <a:rect l="l" t="t" r="r" b="b"/>
            <a:pathLst>
              <a:path w="9971154" h="5280179">
                <a:moveTo>
                  <a:pt x="0" y="0"/>
                </a:moveTo>
                <a:lnTo>
                  <a:pt x="9971153" y="0"/>
                </a:lnTo>
                <a:lnTo>
                  <a:pt x="9971153" y="5280179"/>
                </a:lnTo>
                <a:lnTo>
                  <a:pt x="0" y="5280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724090" y="2065304"/>
            <a:ext cx="7246772" cy="5637764"/>
          </a:xfrm>
          <a:custGeom>
            <a:avLst/>
            <a:gdLst/>
            <a:ahLst/>
            <a:cxnLst/>
            <a:rect l="l" t="t" r="r" b="b"/>
            <a:pathLst>
              <a:path w="7246772" h="5637764">
                <a:moveTo>
                  <a:pt x="0" y="0"/>
                </a:moveTo>
                <a:lnTo>
                  <a:pt x="7246772" y="0"/>
                </a:lnTo>
                <a:lnTo>
                  <a:pt x="7246772" y="5637764"/>
                </a:lnTo>
                <a:lnTo>
                  <a:pt x="0" y="56377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146063" y="850642"/>
            <a:ext cx="13581868" cy="760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 u="none" strike="noStrike" spc="125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Confusion Matrix &amp; Classification Report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5189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61759" y="1197051"/>
            <a:ext cx="11764482" cy="7892898"/>
          </a:xfrm>
          <a:custGeom>
            <a:avLst/>
            <a:gdLst/>
            <a:ahLst/>
            <a:cxnLst/>
            <a:rect l="l" t="t" r="r" b="b"/>
            <a:pathLst>
              <a:path w="11764482" h="7892898">
                <a:moveTo>
                  <a:pt x="0" y="0"/>
                </a:moveTo>
                <a:lnTo>
                  <a:pt x="11764482" y="0"/>
                </a:lnTo>
                <a:lnTo>
                  <a:pt x="11764482" y="7892898"/>
                </a:lnTo>
                <a:lnTo>
                  <a:pt x="0" y="789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66575" y="4421504"/>
            <a:ext cx="8754849" cy="246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spc="206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Chatbot Overview</a:t>
            </a:r>
          </a:p>
          <a:p>
            <a:pPr marL="0" lvl="0" indent="0" algn="ctr">
              <a:lnSpc>
                <a:spcPts val="9659"/>
              </a:lnSpc>
              <a:spcBef>
                <a:spcPct val="0"/>
              </a:spcBef>
            </a:pPr>
            <a:endParaRPr lang="en-US" sz="6899" spc="206">
              <a:solidFill>
                <a:srgbClr val="B45B6E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536133" y="2255765"/>
            <a:ext cx="2028631" cy="1349962"/>
          </a:xfrm>
          <a:custGeom>
            <a:avLst/>
            <a:gdLst/>
            <a:ahLst/>
            <a:cxnLst/>
            <a:rect l="l" t="t" r="r" b="b"/>
            <a:pathLst>
              <a:path w="2028631" h="1349962">
                <a:moveTo>
                  <a:pt x="0" y="0"/>
                </a:moveTo>
                <a:lnTo>
                  <a:pt x="2028631" y="0"/>
                </a:lnTo>
                <a:lnTo>
                  <a:pt x="2028631" y="1349962"/>
                </a:lnTo>
                <a:lnTo>
                  <a:pt x="0" y="134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16209" y="5645949"/>
            <a:ext cx="3439849" cy="2751879"/>
          </a:xfrm>
          <a:custGeom>
            <a:avLst/>
            <a:gdLst/>
            <a:ahLst/>
            <a:cxnLst/>
            <a:rect l="l" t="t" r="r" b="b"/>
            <a:pathLst>
              <a:path w="3439849" h="2751879">
                <a:moveTo>
                  <a:pt x="0" y="0"/>
                </a:moveTo>
                <a:lnTo>
                  <a:pt x="3439849" y="0"/>
                </a:lnTo>
                <a:lnTo>
                  <a:pt x="3439849" y="2751879"/>
                </a:lnTo>
                <a:lnTo>
                  <a:pt x="0" y="2751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303092" y="-4279733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2071" y="1149875"/>
            <a:ext cx="14303754" cy="2921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AI Skincare Assistant</a:t>
            </a:r>
          </a:p>
          <a:p>
            <a:pPr algn="ctr">
              <a:lnSpc>
                <a:spcPts val="7699"/>
              </a:lnSpc>
            </a:pPr>
            <a:endParaRPr lang="en-US" sz="5499" spc="164">
              <a:solidFill>
                <a:srgbClr val="B45B6E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endParaRPr lang="en-US" sz="5499" spc="164">
              <a:solidFill>
                <a:srgbClr val="B45B6E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30384" y="3120586"/>
            <a:ext cx="14563232" cy="4260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1"/>
              </a:lnSpc>
            </a:pPr>
            <a:r>
              <a:rPr lang="en-US" sz="4022" spc="12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Interprets and explains the detected skin condition.</a:t>
            </a:r>
          </a:p>
          <a:p>
            <a:pPr algn="ctr">
              <a:lnSpc>
                <a:spcPts val="5631"/>
              </a:lnSpc>
            </a:pPr>
            <a:endParaRPr lang="en-US" sz="4022" spc="120">
              <a:solidFill>
                <a:srgbClr val="692937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  <a:p>
            <a:pPr algn="ctr">
              <a:lnSpc>
                <a:spcPts val="5631"/>
              </a:lnSpc>
            </a:pPr>
            <a:r>
              <a:rPr lang="en-US" sz="4022" spc="12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Provides personalized skincare routines and product recommendations.</a:t>
            </a:r>
          </a:p>
          <a:p>
            <a:pPr algn="ctr">
              <a:lnSpc>
                <a:spcPts val="5631"/>
              </a:lnSpc>
            </a:pPr>
            <a:endParaRPr lang="en-US" sz="4022" spc="120">
              <a:solidFill>
                <a:srgbClr val="692937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  <a:p>
            <a:pPr algn="ctr">
              <a:lnSpc>
                <a:spcPts val="5631"/>
              </a:lnSpc>
            </a:pPr>
            <a:r>
              <a:rPr lang="en-US" sz="4022" spc="12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 Responds to user queries with clear, supportive guidance.</a:t>
            </a:r>
          </a:p>
        </p:txBody>
      </p:sp>
      <p:sp>
        <p:nvSpPr>
          <p:cNvPr id="6" name="Freeform 6"/>
          <p:cNvSpPr/>
          <p:nvPr/>
        </p:nvSpPr>
        <p:spPr>
          <a:xfrm rot="7080841">
            <a:off x="-643384" y="-1612401"/>
            <a:ext cx="4119232" cy="3864589"/>
          </a:xfrm>
          <a:custGeom>
            <a:avLst/>
            <a:gdLst/>
            <a:ahLst/>
            <a:cxnLst/>
            <a:rect l="l" t="t" r="r" b="b"/>
            <a:pathLst>
              <a:path w="4119232" h="3864589">
                <a:moveTo>
                  <a:pt x="0" y="0"/>
                </a:moveTo>
                <a:lnTo>
                  <a:pt x="4119232" y="0"/>
                </a:lnTo>
                <a:lnTo>
                  <a:pt x="4119232" y="3864589"/>
                </a:lnTo>
                <a:lnTo>
                  <a:pt x="0" y="386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00145">
            <a:off x="14179200" y="6803761"/>
            <a:ext cx="4276907" cy="5600712"/>
          </a:xfrm>
          <a:custGeom>
            <a:avLst/>
            <a:gdLst/>
            <a:ahLst/>
            <a:cxnLst/>
            <a:rect l="l" t="t" r="r" b="b"/>
            <a:pathLst>
              <a:path w="4276907" h="5600712">
                <a:moveTo>
                  <a:pt x="0" y="0"/>
                </a:moveTo>
                <a:lnTo>
                  <a:pt x="4276908" y="0"/>
                </a:lnTo>
                <a:lnTo>
                  <a:pt x="4276908" y="5600712"/>
                </a:lnTo>
                <a:lnTo>
                  <a:pt x="0" y="56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303092" y="-4279733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52071" y="1149875"/>
            <a:ext cx="14303754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How the Chatbot Works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16232" y="2969565"/>
            <a:ext cx="16131171" cy="4974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31"/>
              </a:lnSpc>
            </a:pPr>
            <a:r>
              <a:rPr lang="en-US" sz="4022" spc="12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• Powered by LangChain to manage the full RAG pipeline</a:t>
            </a:r>
          </a:p>
          <a:p>
            <a:pPr algn="ctr">
              <a:lnSpc>
                <a:spcPts val="5631"/>
              </a:lnSpc>
            </a:pPr>
            <a:r>
              <a:rPr lang="en-US" sz="4022" spc="12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Uses RAG (Retrieval-Augmented Generation) to search stored knowledge</a:t>
            </a:r>
          </a:p>
          <a:p>
            <a:pPr algn="ctr">
              <a:lnSpc>
                <a:spcPts val="5631"/>
              </a:lnSpc>
            </a:pPr>
            <a:r>
              <a:rPr lang="en-US" sz="4022" spc="12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Retrieves routines, product details, and skin condition insights</a:t>
            </a:r>
          </a:p>
          <a:p>
            <a:pPr algn="ctr">
              <a:lnSpc>
                <a:spcPts val="5631"/>
              </a:lnSpc>
            </a:pPr>
            <a:r>
              <a:rPr lang="en-US" sz="4022" spc="12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Built with FAISS + Embeddings for fast and precise vector search</a:t>
            </a:r>
          </a:p>
          <a:p>
            <a:pPr algn="ctr">
              <a:lnSpc>
                <a:spcPts val="5631"/>
              </a:lnSpc>
            </a:pPr>
            <a:r>
              <a:rPr lang="en-US" sz="4022" spc="12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Uses Mistral LLM + custom prompts to generate grounded, reliable answers</a:t>
            </a:r>
          </a:p>
        </p:txBody>
      </p:sp>
      <p:sp>
        <p:nvSpPr>
          <p:cNvPr id="6" name="Freeform 6"/>
          <p:cNvSpPr/>
          <p:nvPr/>
        </p:nvSpPr>
        <p:spPr>
          <a:xfrm rot="7080841">
            <a:off x="-643384" y="-1612401"/>
            <a:ext cx="4119232" cy="3864589"/>
          </a:xfrm>
          <a:custGeom>
            <a:avLst/>
            <a:gdLst/>
            <a:ahLst/>
            <a:cxnLst/>
            <a:rect l="l" t="t" r="r" b="b"/>
            <a:pathLst>
              <a:path w="4119232" h="3864589">
                <a:moveTo>
                  <a:pt x="0" y="0"/>
                </a:moveTo>
                <a:lnTo>
                  <a:pt x="4119232" y="0"/>
                </a:lnTo>
                <a:lnTo>
                  <a:pt x="4119232" y="3864589"/>
                </a:lnTo>
                <a:lnTo>
                  <a:pt x="0" y="386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00145">
            <a:off x="14179200" y="6803761"/>
            <a:ext cx="4276907" cy="5600712"/>
          </a:xfrm>
          <a:custGeom>
            <a:avLst/>
            <a:gdLst/>
            <a:ahLst/>
            <a:cxnLst/>
            <a:rect l="l" t="t" r="r" b="b"/>
            <a:pathLst>
              <a:path w="4276907" h="5600712">
                <a:moveTo>
                  <a:pt x="0" y="0"/>
                </a:moveTo>
                <a:lnTo>
                  <a:pt x="4276908" y="0"/>
                </a:lnTo>
                <a:lnTo>
                  <a:pt x="4276908" y="5600712"/>
                </a:lnTo>
                <a:lnTo>
                  <a:pt x="0" y="56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61759" y="1197051"/>
            <a:ext cx="11764482" cy="7892898"/>
          </a:xfrm>
          <a:custGeom>
            <a:avLst/>
            <a:gdLst/>
            <a:ahLst/>
            <a:cxnLst/>
            <a:rect l="l" t="t" r="r" b="b"/>
            <a:pathLst>
              <a:path w="11764482" h="7892898">
                <a:moveTo>
                  <a:pt x="0" y="0"/>
                </a:moveTo>
                <a:lnTo>
                  <a:pt x="11764482" y="0"/>
                </a:lnTo>
                <a:lnTo>
                  <a:pt x="11764482" y="7892898"/>
                </a:lnTo>
                <a:lnTo>
                  <a:pt x="0" y="789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66575" y="4421504"/>
            <a:ext cx="8754849" cy="124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59"/>
              </a:lnSpc>
              <a:spcBef>
                <a:spcPct val="0"/>
              </a:spcBef>
            </a:pPr>
            <a:r>
              <a:rPr lang="en-US" sz="6899" spc="206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Challenges</a:t>
            </a:r>
          </a:p>
        </p:txBody>
      </p:sp>
      <p:sp>
        <p:nvSpPr>
          <p:cNvPr id="6" name="Freeform 6"/>
          <p:cNvSpPr/>
          <p:nvPr/>
        </p:nvSpPr>
        <p:spPr>
          <a:xfrm>
            <a:off x="4536133" y="2255765"/>
            <a:ext cx="2028631" cy="1349962"/>
          </a:xfrm>
          <a:custGeom>
            <a:avLst/>
            <a:gdLst/>
            <a:ahLst/>
            <a:cxnLst/>
            <a:rect l="l" t="t" r="r" b="b"/>
            <a:pathLst>
              <a:path w="2028631" h="1349962">
                <a:moveTo>
                  <a:pt x="0" y="0"/>
                </a:moveTo>
                <a:lnTo>
                  <a:pt x="2028631" y="0"/>
                </a:lnTo>
                <a:lnTo>
                  <a:pt x="2028631" y="1349962"/>
                </a:lnTo>
                <a:lnTo>
                  <a:pt x="0" y="134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16209" y="5645949"/>
            <a:ext cx="3439849" cy="2751879"/>
          </a:xfrm>
          <a:custGeom>
            <a:avLst/>
            <a:gdLst/>
            <a:ahLst/>
            <a:cxnLst/>
            <a:rect l="l" t="t" r="r" b="b"/>
            <a:pathLst>
              <a:path w="3439849" h="2751879">
                <a:moveTo>
                  <a:pt x="0" y="0"/>
                </a:moveTo>
                <a:lnTo>
                  <a:pt x="3439849" y="0"/>
                </a:lnTo>
                <a:lnTo>
                  <a:pt x="3439849" y="2751879"/>
                </a:lnTo>
                <a:lnTo>
                  <a:pt x="0" y="2751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542465" y="-4314230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3"/>
                </a:lnTo>
                <a:lnTo>
                  <a:pt x="14460520" y="15475683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68971" y="893053"/>
            <a:ext cx="14303754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Challenges &amp; Solutions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8656" y="2798344"/>
            <a:ext cx="15364383" cy="701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Wrong chatbot answers → Implemented a smart router function to direct queries to the appropriate response logic.</a:t>
            </a:r>
          </a:p>
          <a:p>
            <a:pPr algn="ctr">
              <a:lnSpc>
                <a:spcPts val="5599"/>
              </a:lnSpc>
            </a:pPr>
            <a:endParaRPr lang="en-US" sz="3999" spc="119">
              <a:solidFill>
                <a:srgbClr val="692937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Irrelevant questions → Applied similarity filtering to ensure only contextually relevant responses are provided.</a:t>
            </a:r>
          </a:p>
          <a:p>
            <a:pPr algn="ctr">
              <a:lnSpc>
                <a:spcPts val="5599"/>
              </a:lnSpc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Smart Router Steps:</a:t>
            </a:r>
          </a:p>
          <a:p>
            <a:pPr marL="863593" lvl="1" indent="-431796" algn="ctr">
              <a:lnSpc>
                <a:spcPts val="5599"/>
              </a:lnSpc>
              <a:buAutoNum type="arabicPeriod"/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Similarity Check → If irrelevant → friendly rejection</a:t>
            </a:r>
          </a:p>
          <a:p>
            <a:pPr marL="863593" lvl="1" indent="-431796" algn="ctr">
              <a:lnSpc>
                <a:spcPts val="5599"/>
              </a:lnSpc>
              <a:buAutoNum type="arabicPeriod"/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Skincare Question? → Yes → use RAG for accurate answers</a:t>
            </a:r>
          </a:p>
          <a:p>
            <a:pPr marL="863593" lvl="1" indent="-431796" algn="ctr">
              <a:lnSpc>
                <a:spcPts val="5599"/>
              </a:lnSpc>
              <a:buAutoNum type="arabicPeriod"/>
            </a:pPr>
            <a:r>
              <a:rPr lang="en-US" sz="3999" spc="119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Advanced Question? → Yes → use LLM Fallback Model</a:t>
            </a:r>
          </a:p>
          <a:p>
            <a:pPr algn="ctr">
              <a:lnSpc>
                <a:spcPts val="5599"/>
              </a:lnSpc>
            </a:pPr>
            <a:endParaRPr lang="en-US" sz="3999" spc="119">
              <a:solidFill>
                <a:srgbClr val="692937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  <p:sp>
        <p:nvSpPr>
          <p:cNvPr id="6" name="Freeform 6"/>
          <p:cNvSpPr/>
          <p:nvPr/>
        </p:nvSpPr>
        <p:spPr>
          <a:xfrm rot="7080841">
            <a:off x="-643384" y="-1612401"/>
            <a:ext cx="4119232" cy="3864589"/>
          </a:xfrm>
          <a:custGeom>
            <a:avLst/>
            <a:gdLst/>
            <a:ahLst/>
            <a:cxnLst/>
            <a:rect l="l" t="t" r="r" b="b"/>
            <a:pathLst>
              <a:path w="4119232" h="3864589">
                <a:moveTo>
                  <a:pt x="0" y="0"/>
                </a:moveTo>
                <a:lnTo>
                  <a:pt x="4119232" y="0"/>
                </a:lnTo>
                <a:lnTo>
                  <a:pt x="4119232" y="3864589"/>
                </a:lnTo>
                <a:lnTo>
                  <a:pt x="0" y="386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00145">
            <a:off x="15432575" y="8361097"/>
            <a:ext cx="4276907" cy="5600712"/>
          </a:xfrm>
          <a:custGeom>
            <a:avLst/>
            <a:gdLst/>
            <a:ahLst/>
            <a:cxnLst/>
            <a:rect l="l" t="t" r="r" b="b"/>
            <a:pathLst>
              <a:path w="4276907" h="5600712">
                <a:moveTo>
                  <a:pt x="0" y="0"/>
                </a:moveTo>
                <a:lnTo>
                  <a:pt x="4276908" y="0"/>
                </a:lnTo>
                <a:lnTo>
                  <a:pt x="4276908" y="5600712"/>
                </a:lnTo>
                <a:lnTo>
                  <a:pt x="0" y="56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263356" y="-3575233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19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19" y="15475684"/>
                </a:lnTo>
                <a:lnTo>
                  <a:pt x="1446051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915329" y="1719699"/>
            <a:ext cx="14457342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team members</a:t>
            </a:r>
          </a:p>
        </p:txBody>
      </p:sp>
      <p:sp>
        <p:nvSpPr>
          <p:cNvPr id="5" name="Freeform 5"/>
          <p:cNvSpPr/>
          <p:nvPr/>
        </p:nvSpPr>
        <p:spPr>
          <a:xfrm>
            <a:off x="15260009" y="5892979"/>
            <a:ext cx="1377339" cy="1985353"/>
          </a:xfrm>
          <a:custGeom>
            <a:avLst/>
            <a:gdLst/>
            <a:ahLst/>
            <a:cxnLst/>
            <a:rect l="l" t="t" r="r" b="b"/>
            <a:pathLst>
              <a:path w="1377339" h="1985353">
                <a:moveTo>
                  <a:pt x="0" y="0"/>
                </a:moveTo>
                <a:lnTo>
                  <a:pt x="1377338" y="0"/>
                </a:lnTo>
                <a:lnTo>
                  <a:pt x="1377338" y="1985353"/>
                </a:lnTo>
                <a:lnTo>
                  <a:pt x="0" y="19853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802149">
            <a:off x="3087414" y="1802409"/>
            <a:ext cx="754427" cy="1658081"/>
          </a:xfrm>
          <a:custGeom>
            <a:avLst/>
            <a:gdLst/>
            <a:ahLst/>
            <a:cxnLst/>
            <a:rect l="l" t="t" r="r" b="b"/>
            <a:pathLst>
              <a:path w="754427" h="1658081">
                <a:moveTo>
                  <a:pt x="0" y="0"/>
                </a:moveTo>
                <a:lnTo>
                  <a:pt x="754427" y="0"/>
                </a:lnTo>
                <a:lnTo>
                  <a:pt x="754427" y="1658081"/>
                </a:lnTo>
                <a:lnTo>
                  <a:pt x="0" y="1658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534333" y="3200663"/>
            <a:ext cx="13193598" cy="6018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spc="113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Ahmed Ismail El Sayed </a:t>
            </a:r>
          </a:p>
          <a:p>
            <a:pPr algn="ctr">
              <a:lnSpc>
                <a:spcPts val="5319"/>
              </a:lnSpc>
            </a:pPr>
            <a:r>
              <a:rPr lang="en-US" sz="3799" spc="113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toka magdy FEKRY</a:t>
            </a:r>
          </a:p>
          <a:p>
            <a:pPr algn="ctr">
              <a:lnSpc>
                <a:spcPts val="5319"/>
              </a:lnSpc>
            </a:pPr>
            <a:r>
              <a:rPr lang="en-US" sz="3799" spc="113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Ann Michel Yacoub</a:t>
            </a:r>
          </a:p>
          <a:p>
            <a:pPr algn="ctr">
              <a:lnSpc>
                <a:spcPts val="5319"/>
              </a:lnSpc>
            </a:pPr>
            <a:r>
              <a:rPr lang="en-US" sz="3799" spc="113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Haya Mohamed Mahmoud </a:t>
            </a:r>
          </a:p>
          <a:p>
            <a:pPr algn="ctr">
              <a:lnSpc>
                <a:spcPts val="5319"/>
              </a:lnSpc>
            </a:pPr>
            <a:r>
              <a:rPr lang="en-US" sz="3799" spc="113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Moatasem Aboubakr </a:t>
            </a:r>
          </a:p>
          <a:p>
            <a:pPr algn="ctr">
              <a:lnSpc>
                <a:spcPts val="5319"/>
              </a:lnSpc>
            </a:pPr>
            <a:r>
              <a:rPr lang="en-US" sz="3799" spc="113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Mohamed Sameh</a:t>
            </a:r>
          </a:p>
          <a:p>
            <a:pPr algn="ctr">
              <a:lnSpc>
                <a:spcPts val="5319"/>
              </a:lnSpc>
            </a:pPr>
            <a:endParaRPr lang="en-US" sz="3799" spc="113">
              <a:solidFill>
                <a:srgbClr val="B45B6E"/>
              </a:solidFill>
              <a:latin typeface="Scripter"/>
              <a:ea typeface="Scripter"/>
              <a:cs typeface="Scripter"/>
              <a:sym typeface="Scripter"/>
            </a:endParaRPr>
          </a:p>
          <a:p>
            <a:pPr algn="ctr">
              <a:lnSpc>
                <a:spcPts val="5319"/>
              </a:lnSpc>
            </a:pPr>
            <a:r>
              <a:rPr lang="en-US" sz="3799" spc="113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Under the Supervision of ENG: Abdelrhman Elmashtoly</a:t>
            </a:r>
          </a:p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spc="113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542465" y="-4314230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3"/>
                </a:lnTo>
                <a:lnTo>
                  <a:pt x="14460520" y="15475683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68971" y="893053"/>
            <a:ext cx="14303754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Challenges &amp; Solutions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7612" y="2720761"/>
            <a:ext cx="16692776" cy="5202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endParaRPr/>
          </a:p>
          <a:p>
            <a:pPr algn="ctr">
              <a:lnSpc>
                <a:spcPts val="4619"/>
              </a:lnSpc>
            </a:pPr>
            <a:r>
              <a:rPr lang="en-US" sz="3299" spc="98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No available dataset for skin issues → Collected data manually from Kaggle and RobFlow to create a custom dataset for training.</a:t>
            </a:r>
          </a:p>
          <a:p>
            <a:pPr algn="ctr">
              <a:lnSpc>
                <a:spcPts val="4619"/>
              </a:lnSpc>
            </a:pPr>
            <a:endParaRPr lang="en-US" sz="3299" spc="98">
              <a:solidFill>
                <a:srgbClr val="692937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  <a:p>
            <a:pPr algn="ctr">
              <a:lnSpc>
                <a:spcPts val="4619"/>
              </a:lnSpc>
            </a:pPr>
            <a:r>
              <a:rPr lang="en-US" sz="3299" spc="98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Library version conflicts (LangChain &amp; TensorFlow) → Resolved by running the LangChain chatbot model on Kaggle, and using FastAPI + ngrok to provide an HTTP endpoint. </a:t>
            </a:r>
          </a:p>
          <a:p>
            <a:pPr algn="ctr">
              <a:lnSpc>
                <a:spcPts val="4619"/>
              </a:lnSpc>
            </a:pPr>
            <a:r>
              <a:rPr lang="en-US" sz="3299" spc="98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This allows the model to run locally on a Streamlit GUI for classification and chatbot functionality without library version conflicts.</a:t>
            </a:r>
          </a:p>
        </p:txBody>
      </p:sp>
      <p:sp>
        <p:nvSpPr>
          <p:cNvPr id="6" name="Freeform 6"/>
          <p:cNvSpPr/>
          <p:nvPr/>
        </p:nvSpPr>
        <p:spPr>
          <a:xfrm rot="7080841">
            <a:off x="-643384" y="-1612401"/>
            <a:ext cx="4119232" cy="3864589"/>
          </a:xfrm>
          <a:custGeom>
            <a:avLst/>
            <a:gdLst/>
            <a:ahLst/>
            <a:cxnLst/>
            <a:rect l="l" t="t" r="r" b="b"/>
            <a:pathLst>
              <a:path w="4119232" h="3864589">
                <a:moveTo>
                  <a:pt x="0" y="0"/>
                </a:moveTo>
                <a:lnTo>
                  <a:pt x="4119232" y="0"/>
                </a:lnTo>
                <a:lnTo>
                  <a:pt x="4119232" y="3864589"/>
                </a:lnTo>
                <a:lnTo>
                  <a:pt x="0" y="386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00145">
            <a:off x="15432575" y="8361097"/>
            <a:ext cx="4276907" cy="5600712"/>
          </a:xfrm>
          <a:custGeom>
            <a:avLst/>
            <a:gdLst/>
            <a:ahLst/>
            <a:cxnLst/>
            <a:rect l="l" t="t" r="r" b="b"/>
            <a:pathLst>
              <a:path w="4276907" h="5600712">
                <a:moveTo>
                  <a:pt x="0" y="0"/>
                </a:moveTo>
                <a:lnTo>
                  <a:pt x="4276908" y="0"/>
                </a:lnTo>
                <a:lnTo>
                  <a:pt x="4276908" y="5600712"/>
                </a:lnTo>
                <a:lnTo>
                  <a:pt x="0" y="56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61759" y="1197051"/>
            <a:ext cx="11764482" cy="7892898"/>
          </a:xfrm>
          <a:custGeom>
            <a:avLst/>
            <a:gdLst/>
            <a:ahLst/>
            <a:cxnLst/>
            <a:rect l="l" t="t" r="r" b="b"/>
            <a:pathLst>
              <a:path w="11764482" h="7892898">
                <a:moveTo>
                  <a:pt x="0" y="0"/>
                </a:moveTo>
                <a:lnTo>
                  <a:pt x="11764482" y="0"/>
                </a:lnTo>
                <a:lnTo>
                  <a:pt x="11764482" y="7892898"/>
                </a:lnTo>
                <a:lnTo>
                  <a:pt x="0" y="789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66575" y="4421504"/>
            <a:ext cx="8754849" cy="1243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59"/>
              </a:lnSpc>
              <a:spcBef>
                <a:spcPct val="0"/>
              </a:spcBef>
            </a:pPr>
            <a:r>
              <a:rPr lang="en-US" sz="6899" spc="206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System Workflow</a:t>
            </a:r>
          </a:p>
        </p:txBody>
      </p:sp>
      <p:sp>
        <p:nvSpPr>
          <p:cNvPr id="6" name="Freeform 6"/>
          <p:cNvSpPr/>
          <p:nvPr/>
        </p:nvSpPr>
        <p:spPr>
          <a:xfrm>
            <a:off x="4536133" y="2255765"/>
            <a:ext cx="2028631" cy="1349962"/>
          </a:xfrm>
          <a:custGeom>
            <a:avLst/>
            <a:gdLst/>
            <a:ahLst/>
            <a:cxnLst/>
            <a:rect l="l" t="t" r="r" b="b"/>
            <a:pathLst>
              <a:path w="2028631" h="1349962">
                <a:moveTo>
                  <a:pt x="0" y="0"/>
                </a:moveTo>
                <a:lnTo>
                  <a:pt x="2028631" y="0"/>
                </a:lnTo>
                <a:lnTo>
                  <a:pt x="2028631" y="1349962"/>
                </a:lnTo>
                <a:lnTo>
                  <a:pt x="0" y="134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16209" y="5645949"/>
            <a:ext cx="3439849" cy="2751879"/>
          </a:xfrm>
          <a:custGeom>
            <a:avLst/>
            <a:gdLst/>
            <a:ahLst/>
            <a:cxnLst/>
            <a:rect l="l" t="t" r="r" b="b"/>
            <a:pathLst>
              <a:path w="3439849" h="2751879">
                <a:moveTo>
                  <a:pt x="0" y="0"/>
                </a:moveTo>
                <a:lnTo>
                  <a:pt x="3439849" y="0"/>
                </a:lnTo>
                <a:lnTo>
                  <a:pt x="3439849" y="2751879"/>
                </a:lnTo>
                <a:lnTo>
                  <a:pt x="0" y="2751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476" y="0"/>
            <a:ext cx="18291475" cy="10287000"/>
          </a:xfrm>
          <a:custGeom>
            <a:avLst/>
            <a:gdLst/>
            <a:ahLst/>
            <a:cxnLst/>
            <a:rect l="l" t="t" r="r" b="b"/>
            <a:pathLst>
              <a:path w="17482256" h="9342035">
                <a:moveTo>
                  <a:pt x="0" y="0"/>
                </a:moveTo>
                <a:lnTo>
                  <a:pt x="17482256" y="0"/>
                </a:lnTo>
                <a:lnTo>
                  <a:pt x="17482256" y="9342035"/>
                </a:lnTo>
                <a:lnTo>
                  <a:pt x="0" y="934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887" b="-9035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727931" y="1028700"/>
            <a:ext cx="1531369" cy="852924"/>
            <a:chOff x="0" y="0"/>
            <a:chExt cx="403323" cy="2246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323" cy="224638"/>
            </a:xfrm>
            <a:custGeom>
              <a:avLst/>
              <a:gdLst/>
              <a:ahLst/>
              <a:cxnLst/>
              <a:rect l="l" t="t" r="r" b="b"/>
              <a:pathLst>
                <a:path w="403323" h="224638">
                  <a:moveTo>
                    <a:pt x="112319" y="0"/>
                  </a:moveTo>
                  <a:lnTo>
                    <a:pt x="291004" y="0"/>
                  </a:lnTo>
                  <a:cubicBezTo>
                    <a:pt x="320793" y="0"/>
                    <a:pt x="349362" y="11834"/>
                    <a:pt x="370426" y="32898"/>
                  </a:cubicBezTo>
                  <a:cubicBezTo>
                    <a:pt x="391490" y="53961"/>
                    <a:pt x="403323" y="82530"/>
                    <a:pt x="403323" y="112319"/>
                  </a:cubicBezTo>
                  <a:lnTo>
                    <a:pt x="403323" y="112319"/>
                  </a:lnTo>
                  <a:cubicBezTo>
                    <a:pt x="403323" y="142108"/>
                    <a:pt x="391490" y="170677"/>
                    <a:pt x="370426" y="191741"/>
                  </a:cubicBezTo>
                  <a:cubicBezTo>
                    <a:pt x="349362" y="212805"/>
                    <a:pt x="320793" y="224638"/>
                    <a:pt x="291004" y="224638"/>
                  </a:cubicBezTo>
                  <a:lnTo>
                    <a:pt x="112319" y="224638"/>
                  </a:lnTo>
                  <a:cubicBezTo>
                    <a:pt x="82530" y="224638"/>
                    <a:pt x="53961" y="212805"/>
                    <a:pt x="32898" y="191741"/>
                  </a:cubicBezTo>
                  <a:cubicBezTo>
                    <a:pt x="11834" y="170677"/>
                    <a:pt x="0" y="142108"/>
                    <a:pt x="0" y="112319"/>
                  </a:cubicBezTo>
                  <a:lnTo>
                    <a:pt x="0" y="112319"/>
                  </a:lnTo>
                  <a:cubicBezTo>
                    <a:pt x="0" y="82530"/>
                    <a:pt x="11834" y="53961"/>
                    <a:pt x="32898" y="32898"/>
                  </a:cubicBezTo>
                  <a:cubicBezTo>
                    <a:pt x="53961" y="11834"/>
                    <a:pt x="82530" y="0"/>
                    <a:pt x="112319" y="0"/>
                  </a:cubicBezTo>
                  <a:close/>
                </a:path>
              </a:pathLst>
            </a:custGeom>
            <a:solidFill>
              <a:srgbClr val="9D5F6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403323" cy="319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>
                  <a:solidFill>
                    <a:srgbClr val="FFF0EF"/>
                  </a:solidFill>
                  <a:latin typeface="Scripter"/>
                  <a:ea typeface="Scripter"/>
                  <a:cs typeface="Scripter"/>
                  <a:sym typeface="Scripter"/>
                </a:rPr>
                <a:t>10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5442"/>
            <a:ext cx="18288000" cy="10281557"/>
          </a:xfrm>
          <a:custGeom>
            <a:avLst/>
            <a:gdLst/>
            <a:ahLst/>
            <a:cxnLst/>
            <a:rect l="l" t="t" r="r" b="b"/>
            <a:pathLst>
              <a:path w="17324659" h="9669690">
                <a:moveTo>
                  <a:pt x="0" y="0"/>
                </a:moveTo>
                <a:lnTo>
                  <a:pt x="17324660" y="0"/>
                </a:lnTo>
                <a:lnTo>
                  <a:pt x="17324660" y="9669690"/>
                </a:lnTo>
                <a:lnTo>
                  <a:pt x="0" y="966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71" b="-597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9144000" y="-3390033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3"/>
                </a:lnTo>
                <a:lnTo>
                  <a:pt x="14460520" y="15475683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7476221" h="9764387">
                <a:moveTo>
                  <a:pt x="0" y="0"/>
                </a:moveTo>
                <a:lnTo>
                  <a:pt x="17476220" y="0"/>
                </a:lnTo>
                <a:lnTo>
                  <a:pt x="17476220" y="9764386"/>
                </a:lnTo>
                <a:lnTo>
                  <a:pt x="0" y="9764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913" b="-591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-19957"/>
            <a:ext cx="18288000" cy="10306957"/>
          </a:xfrm>
          <a:custGeom>
            <a:avLst/>
            <a:gdLst/>
            <a:ahLst/>
            <a:cxnLst/>
            <a:rect l="l" t="t" r="r" b="b"/>
            <a:pathLst>
              <a:path w="16230600" h="9734445">
                <a:moveTo>
                  <a:pt x="0" y="0"/>
                </a:moveTo>
                <a:lnTo>
                  <a:pt x="16230600" y="0"/>
                </a:lnTo>
                <a:lnTo>
                  <a:pt x="16230600" y="9734445"/>
                </a:lnTo>
                <a:lnTo>
                  <a:pt x="0" y="97344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72" b="-2903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727931" y="1028700"/>
            <a:ext cx="1531369" cy="852924"/>
            <a:chOff x="0" y="0"/>
            <a:chExt cx="403323" cy="2246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323" cy="224638"/>
            </a:xfrm>
            <a:custGeom>
              <a:avLst/>
              <a:gdLst/>
              <a:ahLst/>
              <a:cxnLst/>
              <a:rect l="l" t="t" r="r" b="b"/>
              <a:pathLst>
                <a:path w="403323" h="224638">
                  <a:moveTo>
                    <a:pt x="112319" y="0"/>
                  </a:moveTo>
                  <a:lnTo>
                    <a:pt x="291004" y="0"/>
                  </a:lnTo>
                  <a:cubicBezTo>
                    <a:pt x="320793" y="0"/>
                    <a:pt x="349362" y="11834"/>
                    <a:pt x="370426" y="32898"/>
                  </a:cubicBezTo>
                  <a:cubicBezTo>
                    <a:pt x="391490" y="53961"/>
                    <a:pt x="403323" y="82530"/>
                    <a:pt x="403323" y="112319"/>
                  </a:cubicBezTo>
                  <a:lnTo>
                    <a:pt x="403323" y="112319"/>
                  </a:lnTo>
                  <a:cubicBezTo>
                    <a:pt x="403323" y="142108"/>
                    <a:pt x="391490" y="170677"/>
                    <a:pt x="370426" y="191741"/>
                  </a:cubicBezTo>
                  <a:cubicBezTo>
                    <a:pt x="349362" y="212805"/>
                    <a:pt x="320793" y="224638"/>
                    <a:pt x="291004" y="224638"/>
                  </a:cubicBezTo>
                  <a:lnTo>
                    <a:pt x="112319" y="224638"/>
                  </a:lnTo>
                  <a:cubicBezTo>
                    <a:pt x="82530" y="224638"/>
                    <a:pt x="53961" y="212805"/>
                    <a:pt x="32898" y="191741"/>
                  </a:cubicBezTo>
                  <a:cubicBezTo>
                    <a:pt x="11834" y="170677"/>
                    <a:pt x="0" y="142108"/>
                    <a:pt x="0" y="112319"/>
                  </a:cubicBezTo>
                  <a:lnTo>
                    <a:pt x="0" y="112319"/>
                  </a:lnTo>
                  <a:cubicBezTo>
                    <a:pt x="0" y="82530"/>
                    <a:pt x="11834" y="53961"/>
                    <a:pt x="32898" y="32898"/>
                  </a:cubicBezTo>
                  <a:cubicBezTo>
                    <a:pt x="53961" y="11834"/>
                    <a:pt x="82530" y="0"/>
                    <a:pt x="112319" y="0"/>
                  </a:cubicBezTo>
                  <a:close/>
                </a:path>
              </a:pathLst>
            </a:custGeom>
            <a:solidFill>
              <a:srgbClr val="9D5F6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403323" cy="319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>
                  <a:solidFill>
                    <a:srgbClr val="FFF0EF"/>
                  </a:solidFill>
                  <a:latin typeface="Scripter"/>
                  <a:ea typeface="Scripter"/>
                  <a:cs typeface="Scripter"/>
                  <a:sym typeface="Scripter"/>
                </a:rPr>
                <a:t>10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478" y="-27214"/>
            <a:ext cx="18288478" cy="10314214"/>
          </a:xfrm>
          <a:custGeom>
            <a:avLst/>
            <a:gdLst/>
            <a:ahLst/>
            <a:cxnLst/>
            <a:rect l="l" t="t" r="r" b="b"/>
            <a:pathLst>
              <a:path w="17418204" h="9895592">
                <a:moveTo>
                  <a:pt x="0" y="0"/>
                </a:moveTo>
                <a:lnTo>
                  <a:pt x="17418204" y="0"/>
                </a:lnTo>
                <a:lnTo>
                  <a:pt x="17418204" y="9895592"/>
                </a:lnTo>
                <a:lnTo>
                  <a:pt x="0" y="9895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21" t="-9712" r="-2371" b="-575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727931" y="1028700"/>
            <a:ext cx="1531369" cy="852924"/>
            <a:chOff x="0" y="0"/>
            <a:chExt cx="403323" cy="2246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323" cy="224638"/>
            </a:xfrm>
            <a:custGeom>
              <a:avLst/>
              <a:gdLst/>
              <a:ahLst/>
              <a:cxnLst/>
              <a:rect l="l" t="t" r="r" b="b"/>
              <a:pathLst>
                <a:path w="403323" h="224638">
                  <a:moveTo>
                    <a:pt x="112319" y="0"/>
                  </a:moveTo>
                  <a:lnTo>
                    <a:pt x="291004" y="0"/>
                  </a:lnTo>
                  <a:cubicBezTo>
                    <a:pt x="320793" y="0"/>
                    <a:pt x="349362" y="11834"/>
                    <a:pt x="370426" y="32898"/>
                  </a:cubicBezTo>
                  <a:cubicBezTo>
                    <a:pt x="391490" y="53961"/>
                    <a:pt x="403323" y="82530"/>
                    <a:pt x="403323" y="112319"/>
                  </a:cubicBezTo>
                  <a:lnTo>
                    <a:pt x="403323" y="112319"/>
                  </a:lnTo>
                  <a:cubicBezTo>
                    <a:pt x="403323" y="142108"/>
                    <a:pt x="391490" y="170677"/>
                    <a:pt x="370426" y="191741"/>
                  </a:cubicBezTo>
                  <a:cubicBezTo>
                    <a:pt x="349362" y="212805"/>
                    <a:pt x="320793" y="224638"/>
                    <a:pt x="291004" y="224638"/>
                  </a:cubicBezTo>
                  <a:lnTo>
                    <a:pt x="112319" y="224638"/>
                  </a:lnTo>
                  <a:cubicBezTo>
                    <a:pt x="82530" y="224638"/>
                    <a:pt x="53961" y="212805"/>
                    <a:pt x="32898" y="191741"/>
                  </a:cubicBezTo>
                  <a:cubicBezTo>
                    <a:pt x="11834" y="170677"/>
                    <a:pt x="0" y="142108"/>
                    <a:pt x="0" y="112319"/>
                  </a:cubicBezTo>
                  <a:lnTo>
                    <a:pt x="0" y="112319"/>
                  </a:lnTo>
                  <a:cubicBezTo>
                    <a:pt x="0" y="82530"/>
                    <a:pt x="11834" y="53961"/>
                    <a:pt x="32898" y="32898"/>
                  </a:cubicBezTo>
                  <a:cubicBezTo>
                    <a:pt x="53961" y="11834"/>
                    <a:pt x="82530" y="0"/>
                    <a:pt x="112319" y="0"/>
                  </a:cubicBezTo>
                  <a:close/>
                </a:path>
              </a:pathLst>
            </a:custGeom>
            <a:solidFill>
              <a:srgbClr val="9D5F6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403323" cy="319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>
                  <a:solidFill>
                    <a:srgbClr val="FFF0EF"/>
                  </a:solidFill>
                  <a:latin typeface="Scripter"/>
                  <a:ea typeface="Scripter"/>
                  <a:cs typeface="Scripter"/>
                  <a:sym typeface="Scripter"/>
                </a:rPr>
                <a:t>10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7193409" h="9764307">
                <a:moveTo>
                  <a:pt x="0" y="0"/>
                </a:moveTo>
                <a:lnTo>
                  <a:pt x="17193410" y="0"/>
                </a:lnTo>
                <a:lnTo>
                  <a:pt x="17193410" y="9764306"/>
                </a:lnTo>
                <a:lnTo>
                  <a:pt x="0" y="97643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009" b="-500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727931" y="1028700"/>
            <a:ext cx="1531369" cy="852924"/>
            <a:chOff x="0" y="0"/>
            <a:chExt cx="403323" cy="2246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323" cy="224638"/>
            </a:xfrm>
            <a:custGeom>
              <a:avLst/>
              <a:gdLst/>
              <a:ahLst/>
              <a:cxnLst/>
              <a:rect l="l" t="t" r="r" b="b"/>
              <a:pathLst>
                <a:path w="403323" h="224638">
                  <a:moveTo>
                    <a:pt x="112319" y="0"/>
                  </a:moveTo>
                  <a:lnTo>
                    <a:pt x="291004" y="0"/>
                  </a:lnTo>
                  <a:cubicBezTo>
                    <a:pt x="320793" y="0"/>
                    <a:pt x="349362" y="11834"/>
                    <a:pt x="370426" y="32898"/>
                  </a:cubicBezTo>
                  <a:cubicBezTo>
                    <a:pt x="391490" y="53961"/>
                    <a:pt x="403323" y="82530"/>
                    <a:pt x="403323" y="112319"/>
                  </a:cubicBezTo>
                  <a:lnTo>
                    <a:pt x="403323" y="112319"/>
                  </a:lnTo>
                  <a:cubicBezTo>
                    <a:pt x="403323" y="142108"/>
                    <a:pt x="391490" y="170677"/>
                    <a:pt x="370426" y="191741"/>
                  </a:cubicBezTo>
                  <a:cubicBezTo>
                    <a:pt x="349362" y="212805"/>
                    <a:pt x="320793" y="224638"/>
                    <a:pt x="291004" y="224638"/>
                  </a:cubicBezTo>
                  <a:lnTo>
                    <a:pt x="112319" y="224638"/>
                  </a:lnTo>
                  <a:cubicBezTo>
                    <a:pt x="82530" y="224638"/>
                    <a:pt x="53961" y="212805"/>
                    <a:pt x="32898" y="191741"/>
                  </a:cubicBezTo>
                  <a:cubicBezTo>
                    <a:pt x="11834" y="170677"/>
                    <a:pt x="0" y="142108"/>
                    <a:pt x="0" y="112319"/>
                  </a:cubicBezTo>
                  <a:lnTo>
                    <a:pt x="0" y="112319"/>
                  </a:lnTo>
                  <a:cubicBezTo>
                    <a:pt x="0" y="82530"/>
                    <a:pt x="11834" y="53961"/>
                    <a:pt x="32898" y="32898"/>
                  </a:cubicBezTo>
                  <a:cubicBezTo>
                    <a:pt x="53961" y="11834"/>
                    <a:pt x="82530" y="0"/>
                    <a:pt x="112319" y="0"/>
                  </a:cubicBezTo>
                  <a:close/>
                </a:path>
              </a:pathLst>
            </a:custGeom>
            <a:solidFill>
              <a:srgbClr val="9D5F6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403323" cy="319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>
                  <a:solidFill>
                    <a:srgbClr val="FFF0EF"/>
                  </a:solidFill>
                  <a:latin typeface="Scripter"/>
                  <a:ea typeface="Scripter"/>
                  <a:cs typeface="Scripter"/>
                  <a:sym typeface="Scripter"/>
                </a:rPr>
                <a:t>10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9421820">
                <a:moveTo>
                  <a:pt x="0" y="0"/>
                </a:moveTo>
                <a:lnTo>
                  <a:pt x="18288000" y="0"/>
                </a:lnTo>
                <a:lnTo>
                  <a:pt x="18288000" y="9421819"/>
                </a:lnTo>
                <a:lnTo>
                  <a:pt x="0" y="9421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514" b="-1076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68606" y="-342700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7754732" h="8819003">
                <a:moveTo>
                  <a:pt x="0" y="0"/>
                </a:moveTo>
                <a:lnTo>
                  <a:pt x="17754732" y="0"/>
                </a:lnTo>
                <a:lnTo>
                  <a:pt x="17754732" y="8819003"/>
                </a:lnTo>
                <a:lnTo>
                  <a:pt x="0" y="88190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933" b="-1685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382380" y="4004193"/>
            <a:ext cx="9523239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spc="83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Our project introduces an intelligent AI system designed to analyze skin conditions with accuracy, speed, and accessibility. By combining deep learning image classification with a smart skincare chatbot, the system helps users understand their skin concerns, receive personalized recommendations, and make informed decisions about their daily routines.</a:t>
            </a:r>
          </a:p>
        </p:txBody>
      </p:sp>
      <p:sp>
        <p:nvSpPr>
          <p:cNvPr id="5" name="Freeform 5"/>
          <p:cNvSpPr/>
          <p:nvPr/>
        </p:nvSpPr>
        <p:spPr>
          <a:xfrm rot="-1376443">
            <a:off x="528246" y="-2640621"/>
            <a:ext cx="4369042" cy="4210168"/>
          </a:xfrm>
          <a:custGeom>
            <a:avLst/>
            <a:gdLst/>
            <a:ahLst/>
            <a:cxnLst/>
            <a:rect l="l" t="t" r="r" b="b"/>
            <a:pathLst>
              <a:path w="4369042" h="4210168">
                <a:moveTo>
                  <a:pt x="0" y="0"/>
                </a:moveTo>
                <a:lnTo>
                  <a:pt x="4369042" y="0"/>
                </a:lnTo>
                <a:lnTo>
                  <a:pt x="4369042" y="4210168"/>
                </a:lnTo>
                <a:lnTo>
                  <a:pt x="0" y="4210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142486">
            <a:off x="16215351" y="8416818"/>
            <a:ext cx="3192895" cy="3240022"/>
          </a:xfrm>
          <a:custGeom>
            <a:avLst/>
            <a:gdLst/>
            <a:ahLst/>
            <a:cxnLst/>
            <a:rect l="l" t="t" r="r" b="b"/>
            <a:pathLst>
              <a:path w="3192895" h="3240022">
                <a:moveTo>
                  <a:pt x="0" y="0"/>
                </a:moveTo>
                <a:lnTo>
                  <a:pt x="3192895" y="0"/>
                </a:lnTo>
                <a:lnTo>
                  <a:pt x="3192895" y="3240022"/>
                </a:lnTo>
                <a:lnTo>
                  <a:pt x="0" y="32400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426655">
            <a:off x="15308415" y="5589885"/>
            <a:ext cx="839032" cy="2158282"/>
          </a:xfrm>
          <a:custGeom>
            <a:avLst/>
            <a:gdLst/>
            <a:ahLst/>
            <a:cxnLst/>
            <a:rect l="l" t="t" r="r" b="b"/>
            <a:pathLst>
              <a:path w="839032" h="2158282">
                <a:moveTo>
                  <a:pt x="0" y="0"/>
                </a:moveTo>
                <a:lnTo>
                  <a:pt x="839032" y="0"/>
                </a:lnTo>
                <a:lnTo>
                  <a:pt x="839032" y="2158282"/>
                </a:lnTo>
                <a:lnTo>
                  <a:pt x="0" y="21582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835711">
            <a:off x="1930400" y="5669208"/>
            <a:ext cx="1564733" cy="2139806"/>
          </a:xfrm>
          <a:custGeom>
            <a:avLst/>
            <a:gdLst/>
            <a:ahLst/>
            <a:cxnLst/>
            <a:rect l="l" t="t" r="r" b="b"/>
            <a:pathLst>
              <a:path w="1564733" h="2139806">
                <a:moveTo>
                  <a:pt x="0" y="0"/>
                </a:moveTo>
                <a:lnTo>
                  <a:pt x="1564733" y="0"/>
                </a:lnTo>
                <a:lnTo>
                  <a:pt x="1564733" y="2139805"/>
                </a:lnTo>
                <a:lnTo>
                  <a:pt x="0" y="21398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4601433" y="2476210"/>
            <a:ext cx="9085134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727931" y="1028700"/>
            <a:ext cx="1531369" cy="852924"/>
            <a:chOff x="0" y="0"/>
            <a:chExt cx="403323" cy="2246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3323" cy="224638"/>
            </a:xfrm>
            <a:custGeom>
              <a:avLst/>
              <a:gdLst/>
              <a:ahLst/>
              <a:cxnLst/>
              <a:rect l="l" t="t" r="r" b="b"/>
              <a:pathLst>
                <a:path w="403323" h="224638">
                  <a:moveTo>
                    <a:pt x="112319" y="0"/>
                  </a:moveTo>
                  <a:lnTo>
                    <a:pt x="291004" y="0"/>
                  </a:lnTo>
                  <a:cubicBezTo>
                    <a:pt x="320793" y="0"/>
                    <a:pt x="349362" y="11834"/>
                    <a:pt x="370426" y="32898"/>
                  </a:cubicBezTo>
                  <a:cubicBezTo>
                    <a:pt x="391490" y="53961"/>
                    <a:pt x="403323" y="82530"/>
                    <a:pt x="403323" y="112319"/>
                  </a:cubicBezTo>
                  <a:lnTo>
                    <a:pt x="403323" y="112319"/>
                  </a:lnTo>
                  <a:cubicBezTo>
                    <a:pt x="403323" y="142108"/>
                    <a:pt x="391490" y="170677"/>
                    <a:pt x="370426" y="191741"/>
                  </a:cubicBezTo>
                  <a:cubicBezTo>
                    <a:pt x="349362" y="212805"/>
                    <a:pt x="320793" y="224638"/>
                    <a:pt x="291004" y="224638"/>
                  </a:cubicBezTo>
                  <a:lnTo>
                    <a:pt x="112319" y="224638"/>
                  </a:lnTo>
                  <a:cubicBezTo>
                    <a:pt x="82530" y="224638"/>
                    <a:pt x="53961" y="212805"/>
                    <a:pt x="32898" y="191741"/>
                  </a:cubicBezTo>
                  <a:cubicBezTo>
                    <a:pt x="11834" y="170677"/>
                    <a:pt x="0" y="142108"/>
                    <a:pt x="0" y="112319"/>
                  </a:cubicBezTo>
                  <a:lnTo>
                    <a:pt x="0" y="112319"/>
                  </a:lnTo>
                  <a:cubicBezTo>
                    <a:pt x="0" y="82530"/>
                    <a:pt x="11834" y="53961"/>
                    <a:pt x="32898" y="32898"/>
                  </a:cubicBezTo>
                  <a:cubicBezTo>
                    <a:pt x="53961" y="11834"/>
                    <a:pt x="82530" y="0"/>
                    <a:pt x="112319" y="0"/>
                  </a:cubicBezTo>
                  <a:close/>
                </a:path>
              </a:pathLst>
            </a:custGeom>
            <a:solidFill>
              <a:srgbClr val="9D5F6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403323" cy="319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96">
                  <a:solidFill>
                    <a:srgbClr val="FFF0EF"/>
                  </a:solidFill>
                  <a:latin typeface="Scripter"/>
                  <a:ea typeface="Scripter"/>
                  <a:cs typeface="Scripter"/>
                  <a:sym typeface="Scripter"/>
                </a:rPr>
                <a:t>10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" y="0"/>
            <a:ext cx="18287999" cy="10287000"/>
          </a:xfrm>
          <a:custGeom>
            <a:avLst/>
            <a:gdLst/>
            <a:ahLst/>
            <a:cxnLst/>
            <a:rect l="l" t="t" r="r" b="b"/>
            <a:pathLst>
              <a:path w="17180160" h="8755475">
                <a:moveTo>
                  <a:pt x="0" y="0"/>
                </a:moveTo>
                <a:lnTo>
                  <a:pt x="17180160" y="0"/>
                </a:lnTo>
                <a:lnTo>
                  <a:pt x="17180160" y="8755475"/>
                </a:lnTo>
                <a:lnTo>
                  <a:pt x="0" y="8755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559" b="-1504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58381" y="3827966"/>
            <a:ext cx="1226590" cy="831851"/>
          </a:xfrm>
          <a:custGeom>
            <a:avLst/>
            <a:gdLst/>
            <a:ahLst/>
            <a:cxnLst/>
            <a:rect l="l" t="t" r="r" b="b"/>
            <a:pathLst>
              <a:path w="1226590" h="831851">
                <a:moveTo>
                  <a:pt x="0" y="0"/>
                </a:moveTo>
                <a:lnTo>
                  <a:pt x="1226591" y="0"/>
                </a:lnTo>
                <a:lnTo>
                  <a:pt x="1226591" y="831851"/>
                </a:lnTo>
                <a:lnTo>
                  <a:pt x="0" y="8318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915329" y="4243286"/>
            <a:ext cx="14457342" cy="162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8999" u="none" strike="noStrike" spc="269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Thank You</a:t>
            </a:r>
          </a:p>
        </p:txBody>
      </p:sp>
      <p:sp>
        <p:nvSpPr>
          <p:cNvPr id="6" name="Freeform 6"/>
          <p:cNvSpPr/>
          <p:nvPr/>
        </p:nvSpPr>
        <p:spPr>
          <a:xfrm rot="1112774">
            <a:off x="13565853" y="5968822"/>
            <a:ext cx="882005" cy="1676019"/>
          </a:xfrm>
          <a:custGeom>
            <a:avLst/>
            <a:gdLst/>
            <a:ahLst/>
            <a:cxnLst/>
            <a:rect l="l" t="t" r="r" b="b"/>
            <a:pathLst>
              <a:path w="882005" h="1676019">
                <a:moveTo>
                  <a:pt x="0" y="0"/>
                </a:moveTo>
                <a:lnTo>
                  <a:pt x="882005" y="0"/>
                </a:lnTo>
                <a:lnTo>
                  <a:pt x="882005" y="1676019"/>
                </a:lnTo>
                <a:lnTo>
                  <a:pt x="0" y="16760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861753">
            <a:off x="3336649" y="6377851"/>
            <a:ext cx="677815" cy="1359027"/>
          </a:xfrm>
          <a:custGeom>
            <a:avLst/>
            <a:gdLst/>
            <a:ahLst/>
            <a:cxnLst/>
            <a:rect l="l" t="t" r="r" b="b"/>
            <a:pathLst>
              <a:path w="677815" h="1359027">
                <a:moveTo>
                  <a:pt x="0" y="0"/>
                </a:moveTo>
                <a:lnTo>
                  <a:pt x="677815" y="0"/>
                </a:lnTo>
                <a:lnTo>
                  <a:pt x="677815" y="1359027"/>
                </a:lnTo>
                <a:lnTo>
                  <a:pt x="0" y="135902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142004" y="2487291"/>
            <a:ext cx="1431352" cy="952500"/>
          </a:xfrm>
          <a:custGeom>
            <a:avLst/>
            <a:gdLst/>
            <a:ahLst/>
            <a:cxnLst/>
            <a:rect l="l" t="t" r="r" b="b"/>
            <a:pathLst>
              <a:path w="1431352" h="952500">
                <a:moveTo>
                  <a:pt x="0" y="0"/>
                </a:moveTo>
                <a:lnTo>
                  <a:pt x="1431352" y="0"/>
                </a:lnTo>
                <a:lnTo>
                  <a:pt x="1431352" y="952500"/>
                </a:lnTo>
                <a:lnTo>
                  <a:pt x="0" y="9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69624" y="2743188"/>
            <a:ext cx="15348751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Why Do We Need a Skin Analyzer?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076124" y="4411340"/>
            <a:ext cx="10546655" cy="2601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 spc="11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Skin Issues are Complex</a:t>
            </a:r>
          </a:p>
          <a:p>
            <a:pPr algn="ctr">
              <a:lnSpc>
                <a:spcPts val="5179"/>
              </a:lnSpc>
            </a:pPr>
            <a:r>
              <a:rPr lang="en-US" sz="3699" spc="11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Accessibility &amp; Cost</a:t>
            </a:r>
          </a:p>
          <a:p>
            <a:pPr algn="ctr">
              <a:lnSpc>
                <a:spcPts val="5179"/>
              </a:lnSpc>
            </a:pPr>
            <a:r>
              <a:rPr lang="en-US" sz="3699" spc="11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Early Detection is Key</a:t>
            </a:r>
          </a:p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endParaRPr lang="en-US" sz="3699" spc="110">
              <a:solidFill>
                <a:srgbClr val="692937"/>
              </a:solidFill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  <p:sp>
        <p:nvSpPr>
          <p:cNvPr id="6" name="Freeform 6"/>
          <p:cNvSpPr/>
          <p:nvPr/>
        </p:nvSpPr>
        <p:spPr>
          <a:xfrm rot="8191663">
            <a:off x="14932843" y="7686894"/>
            <a:ext cx="6385395" cy="6527820"/>
          </a:xfrm>
          <a:custGeom>
            <a:avLst/>
            <a:gdLst/>
            <a:ahLst/>
            <a:cxnLst/>
            <a:rect l="l" t="t" r="r" b="b"/>
            <a:pathLst>
              <a:path w="6385395" h="6527820">
                <a:moveTo>
                  <a:pt x="0" y="0"/>
                </a:moveTo>
                <a:lnTo>
                  <a:pt x="6385395" y="0"/>
                </a:lnTo>
                <a:lnTo>
                  <a:pt x="6385395" y="6527820"/>
                </a:lnTo>
                <a:lnTo>
                  <a:pt x="0" y="6527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85612" y="6194446"/>
            <a:ext cx="2190512" cy="1834554"/>
          </a:xfrm>
          <a:custGeom>
            <a:avLst/>
            <a:gdLst/>
            <a:ahLst/>
            <a:cxnLst/>
            <a:rect l="l" t="t" r="r" b="b"/>
            <a:pathLst>
              <a:path w="2190512" h="1834554">
                <a:moveTo>
                  <a:pt x="0" y="0"/>
                </a:moveTo>
                <a:lnTo>
                  <a:pt x="2190512" y="0"/>
                </a:lnTo>
                <a:lnTo>
                  <a:pt x="2190512" y="1834554"/>
                </a:lnTo>
                <a:lnTo>
                  <a:pt x="0" y="183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224670">
            <a:off x="-1295626" y="-1436714"/>
            <a:ext cx="5000547" cy="5083736"/>
          </a:xfrm>
          <a:custGeom>
            <a:avLst/>
            <a:gdLst/>
            <a:ahLst/>
            <a:cxnLst/>
            <a:rect l="l" t="t" r="r" b="b"/>
            <a:pathLst>
              <a:path w="5000547" h="5083736">
                <a:moveTo>
                  <a:pt x="0" y="0"/>
                </a:moveTo>
                <a:lnTo>
                  <a:pt x="5000547" y="0"/>
                </a:lnTo>
                <a:lnTo>
                  <a:pt x="5000547" y="5083736"/>
                </a:lnTo>
                <a:lnTo>
                  <a:pt x="0" y="508373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639728">
            <a:off x="13510190" y="5812877"/>
            <a:ext cx="2970803" cy="2176113"/>
          </a:xfrm>
          <a:custGeom>
            <a:avLst/>
            <a:gdLst/>
            <a:ahLst/>
            <a:cxnLst/>
            <a:rect l="l" t="t" r="r" b="b"/>
            <a:pathLst>
              <a:path w="2970803" h="2176113">
                <a:moveTo>
                  <a:pt x="0" y="0"/>
                </a:moveTo>
                <a:lnTo>
                  <a:pt x="2970803" y="0"/>
                </a:lnTo>
                <a:lnTo>
                  <a:pt x="2970803" y="2176113"/>
                </a:lnTo>
                <a:lnTo>
                  <a:pt x="0" y="2176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542465" y="-4314230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3"/>
                </a:lnTo>
                <a:lnTo>
                  <a:pt x="14460520" y="15475683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68971" y="2057194"/>
            <a:ext cx="14303754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What Our AI System Does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88070" y="3182900"/>
            <a:ext cx="11224995" cy="4664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endParaRPr dirty="0"/>
          </a:p>
          <a:p>
            <a:pPr algn="ctr">
              <a:lnSpc>
                <a:spcPts val="5319"/>
              </a:lnSpc>
            </a:pPr>
            <a:r>
              <a:rPr lang="en-US" sz="3799" spc="113" dirty="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Classifies the skin into 5 key conditions (acne, pores, blackheads, wrinkles, and dark circles)</a:t>
            </a:r>
          </a:p>
          <a:p>
            <a:pPr algn="ctr">
              <a:lnSpc>
                <a:spcPts val="5319"/>
              </a:lnSpc>
            </a:pPr>
            <a:r>
              <a:rPr lang="en-US" sz="3799" spc="113" dirty="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Provides personalized skincare routines and product suggestions</a:t>
            </a:r>
          </a:p>
          <a:p>
            <a:pPr marL="0" lvl="0" indent="0" algn="ctr">
              <a:lnSpc>
                <a:spcPts val="5319"/>
              </a:lnSpc>
              <a:spcBef>
                <a:spcPct val="0"/>
              </a:spcBef>
            </a:pPr>
            <a:r>
              <a:rPr lang="en-US" sz="3799" spc="113" dirty="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Supports users with an integrated AI chatbot for explanations and guidance</a:t>
            </a:r>
          </a:p>
        </p:txBody>
      </p:sp>
      <p:sp>
        <p:nvSpPr>
          <p:cNvPr id="6" name="Freeform 6"/>
          <p:cNvSpPr/>
          <p:nvPr/>
        </p:nvSpPr>
        <p:spPr>
          <a:xfrm rot="7080841">
            <a:off x="-643384" y="-1612401"/>
            <a:ext cx="4119232" cy="3864589"/>
          </a:xfrm>
          <a:custGeom>
            <a:avLst/>
            <a:gdLst/>
            <a:ahLst/>
            <a:cxnLst/>
            <a:rect l="l" t="t" r="r" b="b"/>
            <a:pathLst>
              <a:path w="4119232" h="3864589">
                <a:moveTo>
                  <a:pt x="0" y="0"/>
                </a:moveTo>
                <a:lnTo>
                  <a:pt x="4119232" y="0"/>
                </a:lnTo>
                <a:lnTo>
                  <a:pt x="4119232" y="3864589"/>
                </a:lnTo>
                <a:lnTo>
                  <a:pt x="0" y="386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00145">
            <a:off x="14157423" y="6716653"/>
            <a:ext cx="4276907" cy="5600712"/>
          </a:xfrm>
          <a:custGeom>
            <a:avLst/>
            <a:gdLst/>
            <a:ahLst/>
            <a:cxnLst/>
            <a:rect l="l" t="t" r="r" b="b"/>
            <a:pathLst>
              <a:path w="4276907" h="5600712">
                <a:moveTo>
                  <a:pt x="0" y="0"/>
                </a:moveTo>
                <a:lnTo>
                  <a:pt x="4276908" y="0"/>
                </a:lnTo>
                <a:lnTo>
                  <a:pt x="4276908" y="5600712"/>
                </a:lnTo>
                <a:lnTo>
                  <a:pt x="0" y="56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383797" y="5821579"/>
            <a:ext cx="1304274" cy="2621656"/>
          </a:xfrm>
          <a:custGeom>
            <a:avLst/>
            <a:gdLst/>
            <a:ahLst/>
            <a:cxnLst/>
            <a:rect l="l" t="t" r="r" b="b"/>
            <a:pathLst>
              <a:path w="1304274" h="2621656">
                <a:moveTo>
                  <a:pt x="0" y="0"/>
                </a:moveTo>
                <a:lnTo>
                  <a:pt x="1304273" y="0"/>
                </a:lnTo>
                <a:lnTo>
                  <a:pt x="1304273" y="2621656"/>
                </a:lnTo>
                <a:lnTo>
                  <a:pt x="0" y="2621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418182">
            <a:off x="1233823" y="1521004"/>
            <a:ext cx="7790333" cy="7498196"/>
          </a:xfrm>
          <a:custGeom>
            <a:avLst/>
            <a:gdLst/>
            <a:ahLst/>
            <a:cxnLst/>
            <a:rect l="l" t="t" r="r" b="b"/>
            <a:pathLst>
              <a:path w="7790333" h="7498196">
                <a:moveTo>
                  <a:pt x="0" y="0"/>
                </a:moveTo>
                <a:lnTo>
                  <a:pt x="7790333" y="0"/>
                </a:lnTo>
                <a:lnTo>
                  <a:pt x="7790333" y="7498196"/>
                </a:lnTo>
                <a:lnTo>
                  <a:pt x="0" y="749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418182">
            <a:off x="9263844" y="1247174"/>
            <a:ext cx="7790333" cy="7498196"/>
          </a:xfrm>
          <a:custGeom>
            <a:avLst/>
            <a:gdLst/>
            <a:ahLst/>
            <a:cxnLst/>
            <a:rect l="l" t="t" r="r" b="b"/>
            <a:pathLst>
              <a:path w="7790333" h="7498196">
                <a:moveTo>
                  <a:pt x="0" y="0"/>
                </a:moveTo>
                <a:lnTo>
                  <a:pt x="7790333" y="0"/>
                </a:lnTo>
                <a:lnTo>
                  <a:pt x="7790333" y="7498196"/>
                </a:lnTo>
                <a:lnTo>
                  <a:pt x="0" y="749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689447" y="3394494"/>
            <a:ext cx="6823793" cy="79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</a:pPr>
            <a:r>
              <a:rPr lang="en-US" sz="5199" spc="155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Data Sources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67163" y="5245066"/>
            <a:ext cx="626836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3499" spc="104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• Kaggle datasets</a:t>
            </a:r>
          </a:p>
          <a:p>
            <a:pPr marL="0" lvl="0" indent="0" algn="ctr">
              <a:lnSpc>
                <a:spcPts val="4199"/>
              </a:lnSpc>
            </a:pPr>
            <a:r>
              <a:rPr lang="en-US" sz="3499" spc="104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Roboflow public datasets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03048" y="4544978"/>
            <a:ext cx="5511924" cy="258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spc="101" dirty="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• Acne: 2,060 images</a:t>
            </a:r>
          </a:p>
          <a:p>
            <a:pPr algn="ctr">
              <a:lnSpc>
                <a:spcPts val="4079"/>
              </a:lnSpc>
            </a:pPr>
            <a:r>
              <a:rPr lang="en-US" sz="3399" spc="101" dirty="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Blackheads: 1,970 images</a:t>
            </a:r>
          </a:p>
          <a:p>
            <a:pPr algn="ctr">
              <a:lnSpc>
                <a:spcPts val="4079"/>
              </a:lnSpc>
            </a:pPr>
            <a:r>
              <a:rPr lang="en-US" sz="3399" spc="101" dirty="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Dark Spots: 2,126 images</a:t>
            </a:r>
          </a:p>
          <a:p>
            <a:pPr algn="ctr">
              <a:lnSpc>
                <a:spcPts val="4079"/>
              </a:lnSpc>
            </a:pPr>
            <a:r>
              <a:rPr lang="en-US" sz="3399" spc="101" dirty="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Pores: 1,632 images</a:t>
            </a:r>
          </a:p>
          <a:p>
            <a:pPr marL="0" lvl="0" indent="0" algn="ctr">
              <a:lnSpc>
                <a:spcPts val="4079"/>
              </a:lnSpc>
            </a:pPr>
            <a:r>
              <a:rPr lang="en-US" sz="3399" spc="101" dirty="0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 • Wrinkles: 1,982 images</a:t>
            </a:r>
          </a:p>
        </p:txBody>
      </p:sp>
      <p:sp>
        <p:nvSpPr>
          <p:cNvPr id="9" name="Freeform 9"/>
          <p:cNvSpPr/>
          <p:nvPr/>
        </p:nvSpPr>
        <p:spPr>
          <a:xfrm rot="2335292">
            <a:off x="6568719" y="7102685"/>
            <a:ext cx="1463562" cy="2048242"/>
          </a:xfrm>
          <a:custGeom>
            <a:avLst/>
            <a:gdLst/>
            <a:ahLst/>
            <a:cxnLst/>
            <a:rect l="l" t="t" r="r" b="b"/>
            <a:pathLst>
              <a:path w="1463562" h="2048242">
                <a:moveTo>
                  <a:pt x="0" y="0"/>
                </a:moveTo>
                <a:lnTo>
                  <a:pt x="1463562" y="0"/>
                </a:lnTo>
                <a:lnTo>
                  <a:pt x="1463562" y="2048242"/>
                </a:lnTo>
                <a:lnTo>
                  <a:pt x="0" y="2048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572046" y="6197566"/>
            <a:ext cx="2311770" cy="2190402"/>
          </a:xfrm>
          <a:custGeom>
            <a:avLst/>
            <a:gdLst/>
            <a:ahLst/>
            <a:cxnLst/>
            <a:rect l="l" t="t" r="r" b="b"/>
            <a:pathLst>
              <a:path w="2311770" h="2190402">
                <a:moveTo>
                  <a:pt x="0" y="0"/>
                </a:moveTo>
                <a:lnTo>
                  <a:pt x="2311770" y="0"/>
                </a:lnTo>
                <a:lnTo>
                  <a:pt x="2311770" y="2190402"/>
                </a:lnTo>
                <a:lnTo>
                  <a:pt x="0" y="21904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9747114" y="3394494"/>
            <a:ext cx="6823793" cy="799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</a:pPr>
            <a:r>
              <a:rPr lang="en-US" sz="5199" spc="155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Dataset Distribution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00902" y="664311"/>
            <a:ext cx="5024676" cy="99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u="none" strike="noStrike" spc="164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Data collection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87644" y="-3353425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4"/>
                </a:lnTo>
                <a:lnTo>
                  <a:pt x="0" y="15475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8542465" y="-4314230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3"/>
                </a:lnTo>
                <a:lnTo>
                  <a:pt x="14460520" y="15475683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92123" y="1566395"/>
            <a:ext cx="14303754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6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99" b="0" i="0" u="none" strike="noStrike" kern="1200" cap="none" spc="164" normalizeH="0" baseline="0" noProof="0">
                <a:ln>
                  <a:noFill/>
                </a:ln>
                <a:solidFill>
                  <a:srgbClr val="B45B6E"/>
                </a:solidFill>
                <a:effectLst/>
                <a:uLnTx/>
                <a:uFillTx/>
                <a:latin typeface="Scripter"/>
                <a:ea typeface="Scripter"/>
                <a:cs typeface="Scripter"/>
                <a:sym typeface="Scripter"/>
              </a:rPr>
              <a:t>Data Preprocessing (Image Augmentation)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91556" y="2783839"/>
            <a:ext cx="14104887" cy="750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4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99" b="0" i="0" u="none" strike="noStrike" kern="1200" cap="none" spc="116" normalizeH="0" baseline="0" noProof="0">
                <a:ln>
                  <a:noFill/>
                </a:ln>
                <a:solidFill>
                  <a:srgbClr val="692937"/>
                </a:solidFill>
                <a:effectLst/>
                <a:uLnTx/>
                <a:uFillTx/>
                <a:latin typeface="Dreaming Outloud Sans"/>
                <a:ea typeface="Dreaming Outloud Sans"/>
                <a:cs typeface="Dreaming Outloud Sans"/>
                <a:sym typeface="Dreaming Outloud Sans"/>
              </a:rPr>
              <a:t>Rescale: Normalizes pixel values to improve model stability.</a:t>
            </a:r>
          </a:p>
          <a:p>
            <a:pPr marL="0" marR="0" lvl="0" indent="0" algn="ctr" defTabSz="914400" rtl="0" eaLnBrk="1" fontAlgn="auto" latinLnBrk="0" hangingPunct="1">
              <a:lnSpc>
                <a:spcPts val="54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99" b="0" i="0" u="none" strike="noStrike" kern="1200" cap="none" spc="116" normalizeH="0" baseline="0" noProof="0">
                <a:ln>
                  <a:noFill/>
                </a:ln>
                <a:solidFill>
                  <a:srgbClr val="692937"/>
                </a:solidFill>
                <a:effectLst/>
                <a:uLnTx/>
                <a:uFillTx/>
                <a:latin typeface="Dreaming Outloud Sans"/>
                <a:ea typeface="Dreaming Outloud Sans"/>
                <a:cs typeface="Dreaming Outloud Sans"/>
                <a:sym typeface="Dreaming Outloud Sans"/>
              </a:rPr>
              <a:t>Rotation Range: Random rotations to make the model rotation-invariant.</a:t>
            </a:r>
          </a:p>
          <a:p>
            <a:pPr marL="0" marR="0" lvl="0" indent="0" algn="ctr" defTabSz="914400" rtl="0" eaLnBrk="1" fontAlgn="auto" latinLnBrk="0" hangingPunct="1">
              <a:lnSpc>
                <a:spcPts val="54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99" b="0" i="0" u="none" strike="noStrike" kern="1200" cap="none" spc="116" normalizeH="0" baseline="0" noProof="0">
                <a:ln>
                  <a:noFill/>
                </a:ln>
                <a:solidFill>
                  <a:srgbClr val="692937"/>
                </a:solidFill>
                <a:effectLst/>
                <a:uLnTx/>
                <a:uFillTx/>
                <a:latin typeface="Dreaming Outloud Sans"/>
                <a:ea typeface="Dreaming Outloud Sans"/>
                <a:cs typeface="Dreaming Outloud Sans"/>
                <a:sym typeface="Dreaming Outloud Sans"/>
              </a:rPr>
              <a:t>Horizontal Flip: Adds variation by flipping images left–right.</a:t>
            </a:r>
          </a:p>
          <a:p>
            <a:pPr marL="0" marR="0" lvl="0" indent="0" algn="ctr" defTabSz="914400" rtl="0" eaLnBrk="1" fontAlgn="auto" latinLnBrk="0" hangingPunct="1">
              <a:lnSpc>
                <a:spcPts val="54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99" b="0" i="0" u="none" strike="noStrike" kern="1200" cap="none" spc="116" normalizeH="0" baseline="0" noProof="0">
                <a:ln>
                  <a:noFill/>
                </a:ln>
                <a:solidFill>
                  <a:srgbClr val="692937"/>
                </a:solidFill>
                <a:effectLst/>
                <a:uLnTx/>
                <a:uFillTx/>
                <a:latin typeface="Dreaming Outloud Sans"/>
                <a:ea typeface="Dreaming Outloud Sans"/>
                <a:cs typeface="Dreaming Outloud Sans"/>
                <a:sym typeface="Dreaming Outloud Sans"/>
              </a:rPr>
              <a:t>Vertical Flip: Enhances robustness by flipping images top–bottom.</a:t>
            </a:r>
          </a:p>
          <a:p>
            <a:pPr marL="0" marR="0" lvl="0" indent="0" algn="ctr" defTabSz="914400" rtl="0" eaLnBrk="1" fontAlgn="auto" latinLnBrk="0" hangingPunct="1">
              <a:lnSpc>
                <a:spcPts val="54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99" b="0" i="0" u="none" strike="noStrike" kern="1200" cap="none" spc="116" normalizeH="0" baseline="0" noProof="0">
                <a:ln>
                  <a:noFill/>
                </a:ln>
                <a:solidFill>
                  <a:srgbClr val="692937"/>
                </a:solidFill>
                <a:effectLst/>
                <a:uLnTx/>
                <a:uFillTx/>
                <a:latin typeface="Dreaming Outloud Sans"/>
                <a:ea typeface="Dreaming Outloud Sans"/>
                <a:cs typeface="Dreaming Outloud Sans"/>
                <a:sym typeface="Dreaming Outloud Sans"/>
              </a:rPr>
              <a:t>Brightness Range: Adjusts brightness to handle different lighting conditions.</a:t>
            </a:r>
          </a:p>
          <a:p>
            <a:pPr marL="0" marR="0" lvl="0" indent="0" algn="ctr" defTabSz="914400" rtl="0" eaLnBrk="1" fontAlgn="auto" latinLnBrk="0" hangingPunct="1">
              <a:lnSpc>
                <a:spcPts val="54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99" b="0" i="0" u="none" strike="noStrike" kern="1200" cap="none" spc="116" normalizeH="0" baseline="0" noProof="0">
                <a:ln>
                  <a:noFill/>
                </a:ln>
                <a:solidFill>
                  <a:srgbClr val="692937"/>
                </a:solidFill>
                <a:effectLst/>
                <a:uLnTx/>
                <a:uFillTx/>
                <a:latin typeface="Dreaming Outloud Sans"/>
                <a:ea typeface="Dreaming Outloud Sans"/>
                <a:cs typeface="Dreaming Outloud Sans"/>
                <a:sym typeface="Dreaming Outloud Sans"/>
              </a:rPr>
              <a:t>→ These augmentations increase dataset diversity, reduce overfitting, and help the model achieve better generalization.</a:t>
            </a:r>
          </a:p>
          <a:p>
            <a:pPr marL="0" marR="0" lvl="0" indent="0" algn="ctr" defTabSz="914400" rtl="0" eaLnBrk="1" fontAlgn="auto" latinLnBrk="0" hangingPunct="1">
              <a:lnSpc>
                <a:spcPts val="53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899" b="0" i="0" u="none" strike="noStrike" kern="1200" cap="none" spc="116" normalizeH="0" baseline="0" noProof="0">
              <a:ln>
                <a:noFill/>
              </a:ln>
              <a:solidFill>
                <a:srgbClr val="692937"/>
              </a:solidFill>
              <a:effectLst/>
              <a:uLnTx/>
              <a:uFillTx/>
              <a:latin typeface="Dreaming Outloud Sans"/>
              <a:ea typeface="Dreaming Outloud Sans"/>
              <a:cs typeface="Dreaming Outloud Sans"/>
              <a:sym typeface="Dreaming Outloud Sans"/>
            </a:endParaRPr>
          </a:p>
        </p:txBody>
      </p:sp>
      <p:sp>
        <p:nvSpPr>
          <p:cNvPr id="6" name="Freeform 6"/>
          <p:cNvSpPr/>
          <p:nvPr/>
        </p:nvSpPr>
        <p:spPr>
          <a:xfrm rot="7080841">
            <a:off x="-829717" y="-1606724"/>
            <a:ext cx="4119232" cy="3864589"/>
          </a:xfrm>
          <a:custGeom>
            <a:avLst/>
            <a:gdLst/>
            <a:ahLst/>
            <a:cxnLst/>
            <a:rect l="l" t="t" r="r" b="b"/>
            <a:pathLst>
              <a:path w="4119232" h="3864589">
                <a:moveTo>
                  <a:pt x="0" y="0"/>
                </a:moveTo>
                <a:lnTo>
                  <a:pt x="4119232" y="0"/>
                </a:lnTo>
                <a:lnTo>
                  <a:pt x="4119232" y="3864589"/>
                </a:lnTo>
                <a:lnTo>
                  <a:pt x="0" y="386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 rot="2900145">
            <a:off x="15472129" y="7923870"/>
            <a:ext cx="4276907" cy="5600712"/>
          </a:xfrm>
          <a:custGeom>
            <a:avLst/>
            <a:gdLst/>
            <a:ahLst/>
            <a:cxnLst/>
            <a:rect l="l" t="t" r="r" b="b"/>
            <a:pathLst>
              <a:path w="4276907" h="5600712">
                <a:moveTo>
                  <a:pt x="0" y="0"/>
                </a:moveTo>
                <a:lnTo>
                  <a:pt x="4276908" y="0"/>
                </a:lnTo>
                <a:lnTo>
                  <a:pt x="4276908" y="5600712"/>
                </a:lnTo>
                <a:lnTo>
                  <a:pt x="0" y="56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577763" y="5516506"/>
            <a:ext cx="1304274" cy="2621656"/>
          </a:xfrm>
          <a:custGeom>
            <a:avLst/>
            <a:gdLst/>
            <a:ahLst/>
            <a:cxnLst/>
            <a:rect l="l" t="t" r="r" b="b"/>
            <a:pathLst>
              <a:path w="1304274" h="2621656">
                <a:moveTo>
                  <a:pt x="0" y="0"/>
                </a:moveTo>
                <a:lnTo>
                  <a:pt x="1304274" y="0"/>
                </a:lnTo>
                <a:lnTo>
                  <a:pt x="1304274" y="2621656"/>
                </a:lnTo>
                <a:lnTo>
                  <a:pt x="0" y="26216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932841" y="-3427002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4"/>
                </a:lnTo>
                <a:lnTo>
                  <a:pt x="14460520" y="15475684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261759" y="1197051"/>
            <a:ext cx="11764482" cy="7892898"/>
          </a:xfrm>
          <a:custGeom>
            <a:avLst/>
            <a:gdLst/>
            <a:ahLst/>
            <a:cxnLst/>
            <a:rect l="l" t="t" r="r" b="b"/>
            <a:pathLst>
              <a:path w="11764482" h="7892898">
                <a:moveTo>
                  <a:pt x="0" y="0"/>
                </a:moveTo>
                <a:lnTo>
                  <a:pt x="11764482" y="0"/>
                </a:lnTo>
                <a:lnTo>
                  <a:pt x="11764482" y="7892898"/>
                </a:lnTo>
                <a:lnTo>
                  <a:pt x="0" y="78928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766575" y="4421504"/>
            <a:ext cx="8754849" cy="2463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sz="6899" spc="206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Model Architecture</a:t>
            </a:r>
          </a:p>
          <a:p>
            <a:pPr marL="0" lvl="0" indent="0" algn="ctr">
              <a:lnSpc>
                <a:spcPts val="9659"/>
              </a:lnSpc>
              <a:spcBef>
                <a:spcPct val="0"/>
              </a:spcBef>
            </a:pPr>
            <a:endParaRPr lang="en-US" sz="6899" spc="206">
              <a:solidFill>
                <a:srgbClr val="B45B6E"/>
              </a:solidFill>
              <a:latin typeface="Scripter"/>
              <a:ea typeface="Scripter"/>
              <a:cs typeface="Scripter"/>
              <a:sym typeface="Scripter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536133" y="2255765"/>
            <a:ext cx="2028631" cy="1349962"/>
          </a:xfrm>
          <a:custGeom>
            <a:avLst/>
            <a:gdLst/>
            <a:ahLst/>
            <a:cxnLst/>
            <a:rect l="l" t="t" r="r" b="b"/>
            <a:pathLst>
              <a:path w="2028631" h="1349962">
                <a:moveTo>
                  <a:pt x="0" y="0"/>
                </a:moveTo>
                <a:lnTo>
                  <a:pt x="2028631" y="0"/>
                </a:lnTo>
                <a:lnTo>
                  <a:pt x="2028631" y="1349962"/>
                </a:lnTo>
                <a:lnTo>
                  <a:pt x="0" y="134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816209" y="5645949"/>
            <a:ext cx="3439849" cy="2751879"/>
          </a:xfrm>
          <a:custGeom>
            <a:avLst/>
            <a:gdLst/>
            <a:ahLst/>
            <a:cxnLst/>
            <a:rect l="l" t="t" r="r" b="b"/>
            <a:pathLst>
              <a:path w="3439849" h="2751879">
                <a:moveTo>
                  <a:pt x="0" y="0"/>
                </a:moveTo>
                <a:lnTo>
                  <a:pt x="3439849" y="0"/>
                </a:lnTo>
                <a:lnTo>
                  <a:pt x="3439849" y="2751879"/>
                </a:lnTo>
                <a:lnTo>
                  <a:pt x="0" y="27518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0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346282" y="-3390033"/>
            <a:ext cx="13888747" cy="15475683"/>
          </a:xfrm>
          <a:custGeom>
            <a:avLst/>
            <a:gdLst/>
            <a:ahLst/>
            <a:cxnLst/>
            <a:rect l="l" t="t" r="r" b="b"/>
            <a:pathLst>
              <a:path w="13888747" h="15475683">
                <a:moveTo>
                  <a:pt x="0" y="0"/>
                </a:moveTo>
                <a:lnTo>
                  <a:pt x="13888747" y="0"/>
                </a:lnTo>
                <a:lnTo>
                  <a:pt x="13888747" y="15475683"/>
                </a:lnTo>
                <a:lnTo>
                  <a:pt x="0" y="154756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114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8542465" y="-4314230"/>
            <a:ext cx="14460520" cy="15475683"/>
          </a:xfrm>
          <a:custGeom>
            <a:avLst/>
            <a:gdLst/>
            <a:ahLst/>
            <a:cxnLst/>
            <a:rect l="l" t="t" r="r" b="b"/>
            <a:pathLst>
              <a:path w="14460520" h="15475683">
                <a:moveTo>
                  <a:pt x="14460520" y="0"/>
                </a:moveTo>
                <a:lnTo>
                  <a:pt x="0" y="0"/>
                </a:lnTo>
                <a:lnTo>
                  <a:pt x="0" y="15475683"/>
                </a:lnTo>
                <a:lnTo>
                  <a:pt x="14460520" y="15475683"/>
                </a:lnTo>
                <a:lnTo>
                  <a:pt x="1446052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70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89861" y="893053"/>
            <a:ext cx="14303754" cy="988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9"/>
              </a:lnSpc>
              <a:spcBef>
                <a:spcPct val="0"/>
              </a:spcBef>
            </a:pPr>
            <a:r>
              <a:rPr lang="en-US" sz="5499" spc="164" dirty="0">
                <a:solidFill>
                  <a:srgbClr val="B45B6E"/>
                </a:solidFill>
                <a:latin typeface="Scripter"/>
                <a:ea typeface="Scripter"/>
                <a:cs typeface="Scripter"/>
                <a:sym typeface="Scripter"/>
              </a:rPr>
              <a:t>Custom CNN Model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253" y="2023009"/>
            <a:ext cx="16692776" cy="7520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spc="116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Convolution Blocks:</a:t>
            </a:r>
          </a:p>
          <a:p>
            <a:pPr algn="ctr">
              <a:lnSpc>
                <a:spcPts val="5459"/>
              </a:lnSpc>
            </a:pPr>
            <a:r>
              <a:rPr lang="en-US" sz="3899" spc="116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Block 1: Conv2D 32 → BatchNorm → ReLU → Conv2D 32 → BatchNorm → ReLU → MaxPooling</a:t>
            </a:r>
          </a:p>
          <a:p>
            <a:pPr algn="ctr">
              <a:lnSpc>
                <a:spcPts val="5459"/>
              </a:lnSpc>
            </a:pPr>
            <a:r>
              <a:rPr lang="en-US" sz="3899" spc="116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Block 2: Conv2D 64 → BatchNorm → ReLU → Conv2D 64 → BatchNorm → ReLU → MaxPooling</a:t>
            </a:r>
          </a:p>
          <a:p>
            <a:pPr algn="ctr">
              <a:lnSpc>
                <a:spcPts val="5459"/>
              </a:lnSpc>
            </a:pPr>
            <a:r>
              <a:rPr lang="en-US" sz="3899" spc="116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Block 3: Conv2D 128 → BatchNorm → ReLU → Conv2D 128 → BatchNorm → ReLU → MaxPooling</a:t>
            </a:r>
          </a:p>
          <a:p>
            <a:pPr algn="ctr">
              <a:lnSpc>
                <a:spcPts val="5459"/>
              </a:lnSpc>
            </a:pPr>
            <a:r>
              <a:rPr lang="en-US" sz="3899" spc="116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Block 4: Conv2D 256 → BatchNorm → ReLU → MaxPooling</a:t>
            </a:r>
          </a:p>
          <a:p>
            <a:pPr algn="ctr">
              <a:lnSpc>
                <a:spcPts val="5459"/>
              </a:lnSpc>
            </a:pPr>
            <a:r>
              <a:rPr lang="en-US" sz="3899" spc="116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Dense Head:</a:t>
            </a:r>
          </a:p>
          <a:p>
            <a:pPr algn="ctr">
              <a:lnSpc>
                <a:spcPts val="5459"/>
              </a:lnSpc>
            </a:pPr>
            <a:r>
              <a:rPr lang="en-US" sz="3899" spc="116">
                <a:solidFill>
                  <a:srgbClr val="692937"/>
                </a:solidFill>
                <a:latin typeface="Dreaming Outloud Sans"/>
                <a:ea typeface="Dreaming Outloud Sans"/>
                <a:cs typeface="Dreaming Outloud Sans"/>
                <a:sym typeface="Dreaming Outloud Sans"/>
              </a:rPr>
              <a:t>Flatten → Dense 512 → BatchNorm → ReLU → Dropout 0.3 → Dense 5 (Softmax)</a:t>
            </a:r>
          </a:p>
        </p:txBody>
      </p:sp>
      <p:sp>
        <p:nvSpPr>
          <p:cNvPr id="6" name="Freeform 6"/>
          <p:cNvSpPr/>
          <p:nvPr/>
        </p:nvSpPr>
        <p:spPr>
          <a:xfrm rot="7080841">
            <a:off x="-643384" y="-1612401"/>
            <a:ext cx="4119232" cy="3864589"/>
          </a:xfrm>
          <a:custGeom>
            <a:avLst/>
            <a:gdLst/>
            <a:ahLst/>
            <a:cxnLst/>
            <a:rect l="l" t="t" r="r" b="b"/>
            <a:pathLst>
              <a:path w="4119232" h="3864589">
                <a:moveTo>
                  <a:pt x="0" y="0"/>
                </a:moveTo>
                <a:lnTo>
                  <a:pt x="4119232" y="0"/>
                </a:lnTo>
                <a:lnTo>
                  <a:pt x="4119232" y="3864589"/>
                </a:lnTo>
                <a:lnTo>
                  <a:pt x="0" y="386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2900145">
            <a:off x="16149546" y="7656279"/>
            <a:ext cx="4276907" cy="5600712"/>
          </a:xfrm>
          <a:custGeom>
            <a:avLst/>
            <a:gdLst/>
            <a:ahLst/>
            <a:cxnLst/>
            <a:rect l="l" t="t" r="r" b="b"/>
            <a:pathLst>
              <a:path w="4276907" h="5600712">
                <a:moveTo>
                  <a:pt x="0" y="0"/>
                </a:moveTo>
                <a:lnTo>
                  <a:pt x="4276908" y="0"/>
                </a:lnTo>
                <a:lnTo>
                  <a:pt x="4276908" y="5600712"/>
                </a:lnTo>
                <a:lnTo>
                  <a:pt x="0" y="5600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728</Words>
  <Application>Microsoft Office PowerPoint</Application>
  <PresentationFormat>Custom</PresentationFormat>
  <Paragraphs>104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Arial</vt:lpstr>
      <vt:lpstr>Scripter</vt:lpstr>
      <vt:lpstr>Dreaming Outloud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Cute Skincare New Product Ingredients Presentation</dc:title>
  <dc:creator>lenovo</dc:creator>
  <cp:lastModifiedBy>تقى مجدى فكرى حسين</cp:lastModifiedBy>
  <cp:revision>12</cp:revision>
  <dcterms:created xsi:type="dcterms:W3CDTF">2006-08-16T00:00:00Z</dcterms:created>
  <dcterms:modified xsi:type="dcterms:W3CDTF">2025-12-08T00:21:46Z</dcterms:modified>
  <dc:identifier>DAG6rOxjE4Y</dc:identifier>
</cp:coreProperties>
</file>